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FAF90-BFEB-4F20-A816-78B3D4C6E8F4}"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129077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FAF90-BFEB-4F20-A816-78B3D4C6E8F4}"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91091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FAF90-BFEB-4F20-A816-78B3D4C6E8F4}"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277874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FAF90-BFEB-4F20-A816-78B3D4C6E8F4}"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281599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FAF90-BFEB-4F20-A816-78B3D4C6E8F4}"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193235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FAF90-BFEB-4F20-A816-78B3D4C6E8F4}"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31929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FAF90-BFEB-4F20-A816-78B3D4C6E8F4}" type="datetimeFigureOut">
              <a:rPr lang="en-US" smtClean="0"/>
              <a:pPr/>
              <a:t>4/11/2013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318254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FAF90-BFEB-4F20-A816-78B3D4C6E8F4}" type="datetimeFigureOut">
              <a:rPr lang="en-US" smtClean="0"/>
              <a:pPr/>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85178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FAF90-BFEB-4F20-A816-78B3D4C6E8F4}" type="datetimeFigureOut">
              <a:rPr lang="en-US" smtClean="0"/>
              <a:pPr/>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3329736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FAF90-BFEB-4F20-A816-78B3D4C6E8F4}"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356038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FAF90-BFEB-4F20-A816-78B3D4C6E8F4}"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222725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FAF90-BFEB-4F20-A816-78B3D4C6E8F4}" type="datetimeFigureOut">
              <a:rPr lang="en-US" smtClean="0"/>
              <a:pPr/>
              <a:t>4/11/2013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2D424-52F4-40A0-B522-784173D7CF98}" type="slidenum">
              <a:rPr lang="en-US" smtClean="0"/>
              <a:pPr/>
              <a:t>‹#›</a:t>
            </a:fld>
            <a:endParaRPr lang="en-US"/>
          </a:p>
        </p:txBody>
      </p:sp>
    </p:spTree>
    <p:extLst>
      <p:ext uri="{BB962C8B-B14F-4D97-AF65-F5344CB8AC3E}">
        <p14:creationId xmlns:p14="http://schemas.microsoft.com/office/powerpoint/2010/main" xmlns="" val="777309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www.infoplease.com/spot/flagetiquette1.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 Criterion Referenced Testing</a:t>
            </a:r>
            <a:endParaRPr lang="en-US" dirty="0"/>
          </a:p>
        </p:txBody>
      </p:sp>
      <p:sp>
        <p:nvSpPr>
          <p:cNvPr id="3" name="Content Placeholder 2"/>
          <p:cNvSpPr>
            <a:spLocks noGrp="1"/>
          </p:cNvSpPr>
          <p:nvPr>
            <p:ph idx="1"/>
          </p:nvPr>
        </p:nvSpPr>
        <p:spPr/>
        <p:txBody>
          <a:bodyPr>
            <a:normAutofit/>
          </a:bodyPr>
          <a:lstStyle/>
          <a:p>
            <a:r>
              <a:rPr lang="en-US" dirty="0" smtClean="0"/>
              <a:t>Purpose of the test:</a:t>
            </a:r>
          </a:p>
          <a:p>
            <a:pPr lvl="1"/>
            <a:r>
              <a:rPr lang="en-US" dirty="0" smtClean="0"/>
              <a:t>Ensure you have learned both the breadth and depth of the Core.</a:t>
            </a:r>
          </a:p>
          <a:p>
            <a:r>
              <a:rPr lang="en-US" dirty="0" smtClean="0"/>
              <a:t>Online test</a:t>
            </a:r>
          </a:p>
          <a:p>
            <a:r>
              <a:rPr lang="en-US" dirty="0" smtClean="0"/>
              <a:t>Multiple choice</a:t>
            </a:r>
          </a:p>
          <a:p>
            <a:pPr lvl="1"/>
            <a:r>
              <a:rPr lang="en-US" dirty="0" smtClean="0"/>
              <a:t>Averaging between 48-64 questions </a:t>
            </a:r>
          </a:p>
          <a:p>
            <a:r>
              <a:rPr lang="en-US" dirty="0" smtClean="0"/>
              <a:t>Not a race.</a:t>
            </a:r>
          </a:p>
          <a:p>
            <a:r>
              <a:rPr lang="en-US" dirty="0" smtClean="0"/>
              <a:t>You should try </a:t>
            </a:r>
            <a:r>
              <a:rPr lang="en-US" u="sng" dirty="0" smtClean="0"/>
              <a:t>your best</a:t>
            </a:r>
            <a:r>
              <a:rPr lang="en-US" dirty="0" smtClean="0"/>
              <a:t>; always.</a:t>
            </a:r>
          </a:p>
        </p:txBody>
      </p:sp>
    </p:spTree>
    <p:extLst>
      <p:ext uri="{BB962C8B-B14F-4D97-AF65-F5344CB8AC3E}">
        <p14:creationId xmlns:p14="http://schemas.microsoft.com/office/powerpoint/2010/main" xmlns="" val="208105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being tested?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Testing 3 Standards:</a:t>
            </a:r>
          </a:p>
          <a:p>
            <a:pPr lvl="1"/>
            <a:r>
              <a:rPr lang="en-US" dirty="0" smtClean="0"/>
              <a:t>Standard 1: Students will use vocabulary development and an understanding of text elements and structures to comprehend literary and informational grade level text.</a:t>
            </a:r>
          </a:p>
          <a:p>
            <a:pPr lvl="1"/>
            <a:r>
              <a:rPr lang="en-US" dirty="0" smtClean="0"/>
              <a:t>Standard 2: Students will write informational and literary text to reflect on and recreate experiences, report observations, and persuade others.</a:t>
            </a:r>
          </a:p>
          <a:p>
            <a:pPr lvl="1"/>
            <a:r>
              <a:rPr lang="en-US" dirty="0" smtClean="0"/>
              <a:t>Standard 3: Students will understand the process of seeking and giving information in conversations, group discussions, written reports, and oral presentations.</a:t>
            </a:r>
            <a:endParaRPr lang="en-US" dirty="0"/>
          </a:p>
        </p:txBody>
      </p:sp>
    </p:spTree>
    <p:extLst>
      <p:ext uri="{BB962C8B-B14F-4D97-AF65-F5344CB8AC3E}">
        <p14:creationId xmlns:p14="http://schemas.microsoft.com/office/powerpoint/2010/main" xmlns="" val="260210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Standard 1</a:t>
            </a:r>
            <a:endParaRPr lang="en-US" sz="4800" dirty="0"/>
          </a:p>
        </p:txBody>
      </p:sp>
      <p:sp>
        <p:nvSpPr>
          <p:cNvPr id="4" name="Content Placeholder 3"/>
          <p:cNvSpPr>
            <a:spLocks noGrp="1"/>
          </p:cNvSpPr>
          <p:nvPr>
            <p:ph idx="1"/>
          </p:nvPr>
        </p:nvSpPr>
        <p:spPr/>
        <p:txBody>
          <a:bodyPr>
            <a:normAutofit fontScale="92500"/>
          </a:bodyPr>
          <a:lstStyle/>
          <a:p>
            <a:r>
              <a:rPr lang="en-US" dirty="0" smtClean="0"/>
              <a:t>Objective 1: Determine word meaning through word parts, definitions, and context clues. </a:t>
            </a:r>
          </a:p>
          <a:p>
            <a:pPr lvl="1"/>
            <a:r>
              <a:rPr lang="en-US" dirty="0" smtClean="0"/>
              <a:t>(Average 5 questions)</a:t>
            </a:r>
          </a:p>
          <a:p>
            <a:r>
              <a:rPr lang="en-US" dirty="0" smtClean="0"/>
              <a:t>Can you figure out what a word </a:t>
            </a:r>
            <a:r>
              <a:rPr lang="en-US" u="sng" dirty="0" smtClean="0"/>
              <a:t>means</a:t>
            </a:r>
            <a:r>
              <a:rPr lang="en-US" dirty="0" smtClean="0"/>
              <a:t>, </a:t>
            </a:r>
            <a:r>
              <a:rPr lang="en-US" u="sng" dirty="0" smtClean="0"/>
              <a:t>how</a:t>
            </a:r>
            <a:r>
              <a:rPr lang="en-US" dirty="0" smtClean="0"/>
              <a:t> it is used, and </a:t>
            </a:r>
            <a:r>
              <a:rPr lang="en-US" u="sng" dirty="0" smtClean="0"/>
              <a:t>why</a:t>
            </a:r>
            <a:r>
              <a:rPr lang="en-US" dirty="0" smtClean="0"/>
              <a:t> it is used based on:</a:t>
            </a:r>
          </a:p>
          <a:p>
            <a:pPr lvl="1"/>
            <a:r>
              <a:rPr lang="en-US" dirty="0" smtClean="0"/>
              <a:t>Roots, prefixes, and suffixes</a:t>
            </a:r>
          </a:p>
          <a:p>
            <a:pPr lvl="1"/>
            <a:r>
              <a:rPr lang="en-US" dirty="0" smtClean="0"/>
              <a:t>Dictionary definitions</a:t>
            </a:r>
          </a:p>
          <a:p>
            <a:pPr lvl="1"/>
            <a:r>
              <a:rPr lang="en-US" dirty="0" smtClean="0"/>
              <a:t>The sentence/paragraph it is located in</a:t>
            </a:r>
            <a:endParaRPr lang="en-US" dirty="0"/>
          </a:p>
        </p:txBody>
      </p:sp>
      <p:sp>
        <p:nvSpPr>
          <p:cNvPr id="5" name="Text Placeholder 4"/>
          <p:cNvSpPr>
            <a:spLocks noGrp="1"/>
          </p:cNvSpPr>
          <p:nvPr>
            <p:ph type="body" sz="half" idx="2"/>
          </p:nvPr>
        </p:nvSpPr>
        <p:spPr/>
        <p:txBody>
          <a:bodyPr/>
          <a:lstStyle/>
          <a:p>
            <a:pPr marL="171450" lvl="1" indent="-171450">
              <a:buFont typeface="Arial" pitchFamily="34" charset="0"/>
              <a:buChar char="•"/>
            </a:pPr>
            <a:r>
              <a:rPr lang="en-US" sz="2400" dirty="0" smtClean="0"/>
              <a:t>Students will use vocabulary development and an understanding of text elements and structures to comprehend literary and informational grade level text.</a:t>
            </a:r>
          </a:p>
          <a:p>
            <a:pPr marL="171450" lvl="1" indent="-171450">
              <a:buFont typeface="Arial" pitchFamily="34" charset="0"/>
              <a:buChar char="•"/>
            </a:pPr>
            <a:r>
              <a:rPr lang="en-US" sz="2400" dirty="0" smtClean="0"/>
              <a:t>3 separate objectives will be tested</a:t>
            </a:r>
          </a:p>
          <a:p>
            <a:endParaRPr lang="en-US" dirty="0"/>
          </a:p>
        </p:txBody>
      </p:sp>
    </p:spTree>
    <p:extLst>
      <p:ext uri="{BB962C8B-B14F-4D97-AF65-F5344CB8AC3E}">
        <p14:creationId xmlns:p14="http://schemas.microsoft.com/office/powerpoint/2010/main" xmlns="" val="1297339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S1 O1</a:t>
            </a:r>
            <a:endParaRPr lang="en-US" dirty="0"/>
          </a:p>
        </p:txBody>
      </p:sp>
      <p:sp>
        <p:nvSpPr>
          <p:cNvPr id="4" name="Content Placeholder 3"/>
          <p:cNvSpPr>
            <a:spLocks noGrp="1"/>
          </p:cNvSpPr>
          <p:nvPr>
            <p:ph sz="half" idx="1"/>
          </p:nvPr>
        </p:nvSpPr>
        <p:spPr/>
        <p:txBody>
          <a:bodyPr>
            <a:normAutofit fontScale="62500" lnSpcReduction="20000"/>
          </a:bodyPr>
          <a:lstStyle/>
          <a:p>
            <a:pPr marL="0" indent="0">
              <a:buNone/>
            </a:pPr>
            <a:r>
              <a:rPr lang="en-US" dirty="0" smtClean="0"/>
              <a:t>(1)To </a:t>
            </a:r>
            <a:r>
              <a:rPr lang="en-US" dirty="0"/>
              <a:t>them this government has no just powers derived from the consent of the governed. </a:t>
            </a:r>
            <a:r>
              <a:rPr lang="en-US" dirty="0" smtClean="0"/>
              <a:t>(2)To </a:t>
            </a:r>
            <a:r>
              <a:rPr lang="en-US" dirty="0"/>
              <a:t>them this government is not a democracy. </a:t>
            </a:r>
            <a:r>
              <a:rPr lang="en-US" dirty="0" smtClean="0"/>
              <a:t>(3)It </a:t>
            </a:r>
            <a:r>
              <a:rPr lang="en-US" dirty="0"/>
              <a:t>is not a republic. </a:t>
            </a:r>
            <a:r>
              <a:rPr lang="en-US" dirty="0" smtClean="0"/>
              <a:t>(4)It </a:t>
            </a:r>
            <a:r>
              <a:rPr lang="en-US" dirty="0"/>
              <a:t>is an odious aristocracy; a hateful oligarchy of sex; the most hateful aristocracy ever established on the face of the globe; an oligarchy of wealth, where the rich govern the poor. </a:t>
            </a:r>
            <a:r>
              <a:rPr lang="en-US" dirty="0" smtClean="0"/>
              <a:t>(5)An </a:t>
            </a:r>
            <a:r>
              <a:rPr lang="en-US" dirty="0"/>
              <a:t>oligarchy of learning, where the educated govern the ignorant, or even an oligarchy of race, where the Saxon rules the African, might be endured; but this oligarchy of sex, which makes father, brothers, husband, sons, the oligarchs over the mother and sisters, the wife and daughters, of every household - which ordains all men sovereigns, all women subjects, carries dissension, discord, and rebellion into every home of the nation.</a:t>
            </a:r>
          </a:p>
          <a:p>
            <a:endParaRPr lang="en-US" dirty="0"/>
          </a:p>
        </p:txBody>
      </p:sp>
      <p:sp>
        <p:nvSpPr>
          <p:cNvPr id="5" name="Content Placeholder 4"/>
          <p:cNvSpPr>
            <a:spLocks noGrp="1"/>
          </p:cNvSpPr>
          <p:nvPr>
            <p:ph sz="half" idx="2"/>
          </p:nvPr>
        </p:nvSpPr>
        <p:spPr/>
        <p:txBody>
          <a:bodyPr>
            <a:normAutofit fontScale="62500" lnSpcReduction="20000"/>
          </a:bodyPr>
          <a:lstStyle/>
          <a:p>
            <a:r>
              <a:rPr lang="en-US" sz="4500" dirty="0" smtClean="0"/>
              <a:t>What is the best definition for the word </a:t>
            </a:r>
            <a:r>
              <a:rPr lang="en-US" sz="4500" i="1" dirty="0" smtClean="0"/>
              <a:t>oligarchy</a:t>
            </a:r>
            <a:r>
              <a:rPr lang="en-US" sz="4500" dirty="0" smtClean="0"/>
              <a:t> as used in sentence (4)?</a:t>
            </a:r>
          </a:p>
          <a:p>
            <a:pPr marL="971550" lvl="1" indent="-514350">
              <a:buFont typeface="+mj-lt"/>
              <a:buAutoNum type="alphaUcPeriod"/>
            </a:pPr>
            <a:r>
              <a:rPr lang="en-US" sz="3200" dirty="0" smtClean="0"/>
              <a:t>An unequal form of government</a:t>
            </a:r>
          </a:p>
          <a:p>
            <a:pPr marL="971550" lvl="1" indent="-514350">
              <a:buFont typeface="+mj-lt"/>
              <a:buAutoNum type="alphaUcPeriod"/>
            </a:pPr>
            <a:r>
              <a:rPr lang="en-US" sz="3200" dirty="0" smtClean="0"/>
              <a:t>A crazed group of individuals who have control</a:t>
            </a:r>
          </a:p>
          <a:p>
            <a:pPr marL="971550" lvl="1" indent="-514350">
              <a:buFont typeface="+mj-lt"/>
              <a:buAutoNum type="alphaUcPeriod"/>
            </a:pPr>
            <a:r>
              <a:rPr lang="en-US" sz="3200" dirty="0" smtClean="0"/>
              <a:t>A form of government in which the people participate equally</a:t>
            </a:r>
          </a:p>
          <a:p>
            <a:pPr marL="971550" lvl="1" indent="-514350">
              <a:buFont typeface="+mj-lt"/>
              <a:buAutoNum type="alphaUcPeriod"/>
            </a:pPr>
            <a:r>
              <a:rPr lang="en-US" sz="3200" dirty="0" smtClean="0"/>
              <a:t>A sense of exaggerated self-opinion</a:t>
            </a:r>
          </a:p>
          <a:p>
            <a:pPr lvl="1"/>
            <a:endParaRPr lang="en-US" dirty="0"/>
          </a:p>
        </p:txBody>
      </p:sp>
    </p:spTree>
    <p:extLst>
      <p:ext uri="{BB962C8B-B14F-4D97-AF65-F5344CB8AC3E}">
        <p14:creationId xmlns:p14="http://schemas.microsoft.com/office/powerpoint/2010/main" xmlns="" val="173415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Standard 1</a:t>
            </a:r>
            <a:endParaRPr lang="en-US" sz="4800" dirty="0"/>
          </a:p>
        </p:txBody>
      </p:sp>
      <p:sp>
        <p:nvSpPr>
          <p:cNvPr id="4" name="Content Placeholder 3"/>
          <p:cNvSpPr>
            <a:spLocks noGrp="1"/>
          </p:cNvSpPr>
          <p:nvPr>
            <p:ph idx="1"/>
          </p:nvPr>
        </p:nvSpPr>
        <p:spPr/>
        <p:txBody>
          <a:bodyPr>
            <a:normAutofit/>
          </a:bodyPr>
          <a:lstStyle/>
          <a:p>
            <a:r>
              <a:rPr lang="en-US" dirty="0" smtClean="0"/>
              <a:t>Objective 2: Comprehend and evaluate informational text (i.e. web pages, newspapers, magazines, encyclopedias, maps, schedules, atlases, etc.)</a:t>
            </a:r>
          </a:p>
          <a:p>
            <a:pPr lvl="1"/>
            <a:r>
              <a:rPr lang="en-US" dirty="0" smtClean="0"/>
              <a:t>Average 10 questions </a:t>
            </a:r>
          </a:p>
          <a:p>
            <a:r>
              <a:rPr lang="en-US" dirty="0" smtClean="0"/>
              <a:t>Can you figure out what kind of information a text is giving you and </a:t>
            </a:r>
            <a:r>
              <a:rPr lang="en-US" u="sng" dirty="0" smtClean="0"/>
              <a:t>why</a:t>
            </a:r>
            <a:r>
              <a:rPr lang="en-US" dirty="0" smtClean="0"/>
              <a:t> you would use the text?</a:t>
            </a:r>
            <a:endParaRPr lang="en-US" dirty="0"/>
          </a:p>
        </p:txBody>
      </p:sp>
      <p:sp>
        <p:nvSpPr>
          <p:cNvPr id="5" name="Text Placeholder 4"/>
          <p:cNvSpPr>
            <a:spLocks noGrp="1"/>
          </p:cNvSpPr>
          <p:nvPr>
            <p:ph type="body" sz="half" idx="2"/>
          </p:nvPr>
        </p:nvSpPr>
        <p:spPr/>
        <p:txBody>
          <a:bodyPr/>
          <a:lstStyle/>
          <a:p>
            <a:pPr marL="171450" lvl="1" indent="-171450">
              <a:buFont typeface="Arial" pitchFamily="34" charset="0"/>
              <a:buChar char="•"/>
            </a:pPr>
            <a:r>
              <a:rPr lang="en-US" sz="2400" dirty="0" smtClean="0"/>
              <a:t>Students will use vocabulary development and an understanding of text elements and structures to comprehend literary and informational grade level text.</a:t>
            </a:r>
          </a:p>
          <a:p>
            <a:pPr marL="171450" lvl="1" indent="-171450">
              <a:buFont typeface="Arial" pitchFamily="34" charset="0"/>
              <a:buChar char="•"/>
            </a:pPr>
            <a:r>
              <a:rPr lang="en-US" sz="2400" dirty="0" smtClean="0"/>
              <a:t>3 separate objectives will be tested</a:t>
            </a:r>
          </a:p>
          <a:p>
            <a:endParaRPr lang="en-US" dirty="0"/>
          </a:p>
        </p:txBody>
      </p:sp>
    </p:spTree>
    <p:extLst>
      <p:ext uri="{BB962C8B-B14F-4D97-AF65-F5344CB8AC3E}">
        <p14:creationId xmlns:p14="http://schemas.microsoft.com/office/powerpoint/2010/main" xmlns="" val="67897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S1 O2</a:t>
            </a:r>
            <a:endParaRPr lang="en-US" dirty="0"/>
          </a:p>
        </p:txBody>
      </p:sp>
      <p:sp>
        <p:nvSpPr>
          <p:cNvPr id="3" name="Content Placeholder 2"/>
          <p:cNvSpPr>
            <a:spLocks noGrp="1"/>
          </p:cNvSpPr>
          <p:nvPr>
            <p:ph sz="half" idx="1"/>
          </p:nvPr>
        </p:nvSpPr>
        <p:spPr>
          <a:xfrm>
            <a:off x="457200" y="1066800"/>
            <a:ext cx="4038600" cy="5486400"/>
          </a:xfrm>
        </p:spPr>
        <p:txBody>
          <a:bodyPr>
            <a:normAutofit fontScale="32500" lnSpcReduction="20000"/>
          </a:bodyPr>
          <a:lstStyle/>
          <a:p>
            <a:pPr marL="0" indent="0">
              <a:buNone/>
            </a:pPr>
            <a:r>
              <a:rPr lang="en-US" sz="3200" b="1" dirty="0"/>
              <a:t>When and How to Display the U.S. </a:t>
            </a:r>
            <a:r>
              <a:rPr lang="en-US" sz="3200" b="1" dirty="0" smtClean="0"/>
              <a:t>Flag: </a:t>
            </a:r>
            <a:r>
              <a:rPr lang="en-US" sz="3200" b="1" i="1" dirty="0" smtClean="0"/>
              <a:t>Long </a:t>
            </a:r>
            <a:r>
              <a:rPr lang="en-US" sz="3200" b="1" i="1" dirty="0"/>
              <a:t>may Old Glory wave</a:t>
            </a:r>
          </a:p>
          <a:p>
            <a:pPr marL="0" indent="0">
              <a:buNone/>
            </a:pPr>
            <a:r>
              <a:rPr lang="en-US" sz="3200" dirty="0"/>
              <a:t>by David Johnson</a:t>
            </a:r>
          </a:p>
          <a:p>
            <a:pPr marL="0" indent="0">
              <a:buNone/>
            </a:pPr>
            <a:r>
              <a:rPr lang="en-US" sz="3200" dirty="0" smtClean="0"/>
              <a:t>The </a:t>
            </a:r>
            <a:r>
              <a:rPr lang="en-US" sz="3200" dirty="0"/>
              <a:t>United States Flag Code stipulates that as the symbol of a living country, the flag is considered in itself a living thing and should be properly displayed and cared for. The code outlines the proper ways to display the American flag.</a:t>
            </a:r>
          </a:p>
          <a:p>
            <a:r>
              <a:rPr lang="en-US" sz="3200" dirty="0"/>
              <a:t>Raise the flag briskly. Lower it ceremoniously.</a:t>
            </a:r>
          </a:p>
          <a:p>
            <a:r>
              <a:rPr lang="en-US" sz="3200" dirty="0"/>
              <a:t>Never allow the flag to touch the ground or floor.</a:t>
            </a:r>
          </a:p>
          <a:p>
            <a:r>
              <a:rPr lang="en-US" sz="3200" dirty="0"/>
              <a:t>Do not fly the flag in bad weather, unless it is an all-weather flag.</a:t>
            </a:r>
          </a:p>
          <a:p>
            <a:r>
              <a:rPr lang="en-US" sz="3200" dirty="0"/>
              <a:t>The flag can only be flown at night if properly illuminated. Otherwise, it should only be flown from sunrise to sunset.</a:t>
            </a:r>
          </a:p>
          <a:p>
            <a:r>
              <a:rPr lang="en-US" sz="3200" dirty="0"/>
              <a:t>The flag should always be allowed to fall free.</a:t>
            </a:r>
          </a:p>
          <a:p>
            <a:r>
              <a:rPr lang="en-US" sz="3200" dirty="0"/>
              <a:t>The flag should never be used to carry, store, or deliver anything.</a:t>
            </a:r>
          </a:p>
          <a:p>
            <a:r>
              <a:rPr lang="en-US" sz="3200" dirty="0"/>
              <a:t>Never fly the flag upside down except to signal an emergency.</a:t>
            </a:r>
          </a:p>
          <a:p>
            <a:pPr marL="0" indent="0">
              <a:buNone/>
            </a:pPr>
            <a:r>
              <a:rPr lang="en-US" sz="3200" b="1" dirty="0"/>
              <a:t>Ceremonial</a:t>
            </a:r>
          </a:p>
          <a:p>
            <a:pPr marL="0" indent="0">
              <a:buNone/>
            </a:pPr>
            <a:r>
              <a:rPr lang="en-US" sz="3200" dirty="0"/>
              <a:t>When hung over a sidewalk on a rope extending from a building, the stars are always away from the building.</a:t>
            </a:r>
          </a:p>
          <a:p>
            <a:pPr marL="0" indent="0">
              <a:buNone/>
            </a:pPr>
            <a:r>
              <a:rPr lang="en-US" sz="3200" dirty="0"/>
              <a:t>When the flag is hung over a street running east to west, the stars are always toward the north. When the flag is hung over a street running north to south, the stars are always toward the east.</a:t>
            </a:r>
          </a:p>
          <a:p>
            <a:pPr marL="0" indent="0">
              <a:buNone/>
            </a:pPr>
            <a:r>
              <a:rPr lang="en-US" sz="3200" dirty="0"/>
              <a:t>When a group of flags is being displayed, the U.S. flag should be at the center and at the highest point. The only exception is when the flag of another nation is being flown—national flags should be of the same size and fly at the same height.</a:t>
            </a:r>
          </a:p>
          <a:p>
            <a:pPr marL="0" indent="0">
              <a:buNone/>
            </a:pPr>
            <a:r>
              <a:rPr lang="en-US" sz="3200" dirty="0"/>
              <a:t>When covering a casket, the stars should be at the head and over the left shoulder. The flag should never touch the ground or be lowered into the grave.</a:t>
            </a:r>
          </a:p>
          <a:p>
            <a:pPr marL="0" indent="0">
              <a:buNone/>
            </a:pPr>
            <a:r>
              <a:rPr lang="en-US" sz="3200" b="1" dirty="0"/>
              <a:t>Inside</a:t>
            </a:r>
          </a:p>
          <a:p>
            <a:pPr marL="0" indent="0">
              <a:buNone/>
            </a:pPr>
            <a:r>
              <a:rPr lang="en-US" sz="3200" dirty="0"/>
              <a:t>When on a speaker's podium, the flag should be either above and behind the speaker, or to the speaker's right as he faces the audience.</a:t>
            </a:r>
          </a:p>
          <a:p>
            <a:pPr marL="0" indent="0">
              <a:buNone/>
            </a:pPr>
            <a:r>
              <a:rPr lang="en-US" sz="3200" dirty="0"/>
              <a:t>When displayed either horizontally or vertically against a wall, the union (blue field) should be uppermost and to the flag's right, that is, the observer's left.</a:t>
            </a:r>
          </a:p>
          <a:p>
            <a:pPr marL="0" indent="0">
              <a:buNone/>
            </a:pPr>
            <a:r>
              <a:rPr lang="en-US" sz="3200" dirty="0"/>
              <a:t>In a window, or suspended above a corridor, the flag should hang with the union on the viewer's left.</a:t>
            </a:r>
          </a:p>
          <a:p>
            <a:pPr marL="0" indent="0">
              <a:buNone/>
            </a:pPr>
            <a:endParaRPr lang="en-US" dirty="0" smtClean="0"/>
          </a:p>
          <a:p>
            <a:pPr marL="0" indent="0">
              <a:buNone/>
            </a:pPr>
            <a:r>
              <a:rPr lang="en-US" dirty="0" smtClean="0"/>
              <a:t>Read </a:t>
            </a:r>
            <a:r>
              <a:rPr lang="en-US" dirty="0"/>
              <a:t>more: </a:t>
            </a:r>
            <a:r>
              <a:rPr lang="en-US" dirty="0">
                <a:hlinkClick r:id="rId2"/>
              </a:rPr>
              <a:t>When and How to Display the U.S. Flag | Infoplease.com</a:t>
            </a:r>
            <a:r>
              <a:rPr lang="en-US" dirty="0"/>
              <a:t> </a:t>
            </a:r>
            <a:r>
              <a:rPr lang="en-US" dirty="0">
                <a:hlinkClick r:id="rId2"/>
              </a:rPr>
              <a:t>http://www.infoplease.com/spot/flagetiquette1.html#ixzz2QA5kqhRK</a:t>
            </a:r>
            <a:endParaRPr lang="en-US" dirty="0"/>
          </a:p>
        </p:txBody>
      </p:sp>
      <p:sp>
        <p:nvSpPr>
          <p:cNvPr id="7" name="Content Placeholder 6"/>
          <p:cNvSpPr>
            <a:spLocks noGrp="1"/>
          </p:cNvSpPr>
          <p:nvPr>
            <p:ph sz="half" idx="2"/>
          </p:nvPr>
        </p:nvSpPr>
        <p:spPr>
          <a:xfrm>
            <a:off x="4648200" y="1219200"/>
            <a:ext cx="4343400" cy="5029200"/>
          </a:xfrm>
        </p:spPr>
        <p:txBody>
          <a:bodyPr>
            <a:noAutofit/>
          </a:bodyPr>
          <a:lstStyle/>
          <a:p>
            <a:pPr>
              <a:spcBef>
                <a:spcPts val="0"/>
              </a:spcBef>
            </a:pPr>
            <a:r>
              <a:rPr lang="en-US" dirty="0" smtClean="0"/>
              <a:t>What information does this article provide about flags?</a:t>
            </a:r>
          </a:p>
          <a:p>
            <a:pPr marL="457200" lvl="1" indent="-457200">
              <a:spcBef>
                <a:spcPts val="0"/>
              </a:spcBef>
              <a:buFont typeface="+mj-lt"/>
              <a:buAutoNum type="alphaUcPeriod"/>
            </a:pPr>
            <a:r>
              <a:rPr lang="en-US" sz="2800" dirty="0" smtClean="0"/>
              <a:t>The rules for displaying a flag during a parade.</a:t>
            </a:r>
          </a:p>
          <a:p>
            <a:pPr marL="461963" lvl="1" indent="-457200">
              <a:spcBef>
                <a:spcPts val="0"/>
              </a:spcBef>
              <a:buFont typeface="+mj-lt"/>
              <a:buAutoNum type="alphaUcPeriod"/>
            </a:pPr>
            <a:r>
              <a:rPr lang="en-US" sz="2800" dirty="0" smtClean="0"/>
              <a:t>The rules for flag disposal.</a:t>
            </a:r>
          </a:p>
          <a:p>
            <a:pPr marL="457200" lvl="1" indent="-457200">
              <a:spcBef>
                <a:spcPts val="0"/>
              </a:spcBef>
              <a:buFont typeface="+mj-lt"/>
              <a:buAutoNum type="alphaUcPeriod"/>
            </a:pPr>
            <a:r>
              <a:rPr lang="en-US" sz="2800" dirty="0" smtClean="0"/>
              <a:t>The rules for displaying an American flag.</a:t>
            </a:r>
          </a:p>
          <a:p>
            <a:pPr marL="461963" lvl="1" indent="-457200">
              <a:spcBef>
                <a:spcPts val="0"/>
              </a:spcBef>
              <a:buFont typeface="+mj-lt"/>
              <a:buAutoNum type="alphaUcPeriod"/>
            </a:pPr>
            <a:r>
              <a:rPr lang="en-US" sz="2800" dirty="0" smtClean="0"/>
              <a:t>The rules for folding a flag during a funeral.</a:t>
            </a:r>
          </a:p>
        </p:txBody>
      </p:sp>
    </p:spTree>
    <p:extLst>
      <p:ext uri="{BB962C8B-B14F-4D97-AF65-F5344CB8AC3E}">
        <p14:creationId xmlns:p14="http://schemas.microsoft.com/office/powerpoint/2010/main" xmlns="" val="2873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xEl>
                                              <p:pRg st="2" end="2"/>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Standard 1</a:t>
            </a:r>
            <a:endParaRPr lang="en-US" sz="4800" dirty="0"/>
          </a:p>
        </p:txBody>
      </p:sp>
      <p:sp>
        <p:nvSpPr>
          <p:cNvPr id="4" name="Content Placeholder 3"/>
          <p:cNvSpPr>
            <a:spLocks noGrp="1"/>
          </p:cNvSpPr>
          <p:nvPr>
            <p:ph idx="1"/>
          </p:nvPr>
        </p:nvSpPr>
        <p:spPr/>
        <p:txBody>
          <a:bodyPr>
            <a:normAutofit fontScale="92500" lnSpcReduction="20000"/>
          </a:bodyPr>
          <a:lstStyle/>
          <a:p>
            <a:r>
              <a:rPr lang="en-US" dirty="0" smtClean="0"/>
              <a:t>Objective 3: Comprehend literature by evaluating the contribution to meaning of several literary elements within a work of literature.</a:t>
            </a:r>
          </a:p>
          <a:p>
            <a:pPr lvl="1"/>
            <a:r>
              <a:rPr lang="en-US" dirty="0" smtClean="0"/>
              <a:t>Average 12 questions </a:t>
            </a:r>
          </a:p>
          <a:p>
            <a:r>
              <a:rPr lang="en-US" dirty="0" smtClean="0"/>
              <a:t>Can you figure out what a literary text is doing or saying by using the elements of literature?</a:t>
            </a:r>
          </a:p>
          <a:p>
            <a:pPr lvl="1"/>
            <a:r>
              <a:rPr lang="en-US" dirty="0" smtClean="0"/>
              <a:t>Setting</a:t>
            </a:r>
          </a:p>
          <a:p>
            <a:pPr lvl="1"/>
            <a:r>
              <a:rPr lang="en-US" dirty="0" smtClean="0"/>
              <a:t>Character</a:t>
            </a:r>
          </a:p>
          <a:p>
            <a:pPr lvl="1"/>
            <a:r>
              <a:rPr lang="en-US" dirty="0" smtClean="0"/>
              <a:t>Plot</a:t>
            </a:r>
          </a:p>
          <a:p>
            <a:pPr lvl="1"/>
            <a:r>
              <a:rPr lang="en-US" dirty="0" smtClean="0"/>
              <a:t>Theme</a:t>
            </a:r>
          </a:p>
          <a:p>
            <a:pPr lvl="1"/>
            <a:r>
              <a:rPr lang="en-US" dirty="0" smtClean="0"/>
              <a:t>Conflict</a:t>
            </a:r>
          </a:p>
        </p:txBody>
      </p:sp>
      <p:sp>
        <p:nvSpPr>
          <p:cNvPr id="5" name="Text Placeholder 4"/>
          <p:cNvSpPr>
            <a:spLocks noGrp="1"/>
          </p:cNvSpPr>
          <p:nvPr>
            <p:ph type="body" sz="half" idx="2"/>
          </p:nvPr>
        </p:nvSpPr>
        <p:spPr/>
        <p:txBody>
          <a:bodyPr/>
          <a:lstStyle/>
          <a:p>
            <a:pPr marL="171450" lvl="1" indent="-171450">
              <a:buFont typeface="Arial" pitchFamily="34" charset="0"/>
              <a:buChar char="•"/>
            </a:pPr>
            <a:r>
              <a:rPr lang="en-US" sz="2400" dirty="0" smtClean="0"/>
              <a:t>Students will use vocabulary development and an understanding of text elements and structures to comprehend literary and informational grade level text.</a:t>
            </a:r>
          </a:p>
          <a:p>
            <a:pPr marL="171450" lvl="1" indent="-171450">
              <a:buFont typeface="Arial" pitchFamily="34" charset="0"/>
              <a:buChar char="•"/>
            </a:pPr>
            <a:r>
              <a:rPr lang="en-US" sz="2400" dirty="0" smtClean="0"/>
              <a:t>3 separate objectives will be tested</a:t>
            </a:r>
          </a:p>
          <a:p>
            <a:endParaRPr lang="en-US" dirty="0"/>
          </a:p>
        </p:txBody>
      </p:sp>
    </p:spTree>
    <p:extLst>
      <p:ext uri="{BB962C8B-B14F-4D97-AF65-F5344CB8AC3E}">
        <p14:creationId xmlns:p14="http://schemas.microsoft.com/office/powerpoint/2010/main" xmlns="" val="3576216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1022</Words>
  <Application>Microsoft Office PowerPoint</Application>
  <PresentationFormat>On-screen Show (4:3)</PresentationFormat>
  <Paragraphs>73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CRT – Criterion Referenced Testing</vt:lpstr>
      <vt:lpstr>What’s being tested?</vt:lpstr>
      <vt:lpstr>Standard 1</vt:lpstr>
      <vt:lpstr>Example: S1 O1</vt:lpstr>
      <vt:lpstr>Standard 1</vt:lpstr>
      <vt:lpstr>Example: S1 O2</vt:lpstr>
      <vt:lpstr>Standard 1</vt:lpstr>
    </vt:vector>
  </TitlesOfParts>
  <Company>Nebo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Items Needed</dc:title>
  <dc:creator>Technical Services</dc:creator>
  <cp:lastModifiedBy>Windows User</cp:lastModifiedBy>
  <cp:revision>4</cp:revision>
  <dcterms:created xsi:type="dcterms:W3CDTF">2013-04-11T13:16:45Z</dcterms:created>
  <dcterms:modified xsi:type="dcterms:W3CDTF">2013-04-11T16:36:39Z</dcterms:modified>
</cp:coreProperties>
</file>