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3" r:id="rId2"/>
    <p:sldId id="261" r:id="rId3"/>
    <p:sldId id="262" r:id="rId4"/>
    <p:sldId id="256" r:id="rId5"/>
    <p:sldId id="263" r:id="rId6"/>
    <p:sldId id="264" r:id="rId7"/>
    <p:sldId id="270" r:id="rId8"/>
    <p:sldId id="271" r:id="rId9"/>
    <p:sldId id="269" r:id="rId10"/>
    <p:sldId id="272" r:id="rId11"/>
    <p:sldId id="257" r:id="rId12"/>
    <p:sldId id="260" r:id="rId13"/>
    <p:sldId id="275" r:id="rId14"/>
    <p:sldId id="258" r:id="rId15"/>
    <p:sldId id="276" r:id="rId16"/>
    <p:sldId id="277" r:id="rId17"/>
    <p:sldId id="278" r:id="rId18"/>
    <p:sldId id="265" r:id="rId19"/>
    <p:sldId id="266" r:id="rId20"/>
    <p:sldId id="267" r:id="rId21"/>
    <p:sldId id="268"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68" autoAdjust="0"/>
  </p:normalViewPr>
  <p:slideViewPr>
    <p:cSldViewPr>
      <p:cViewPr varScale="1">
        <p:scale>
          <a:sx n="70" d="100"/>
          <a:sy n="70" d="100"/>
        </p:scale>
        <p:origin x="-5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7B80E15-A8B2-49E2-A9FF-3232E337122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B80E15-A8B2-49E2-A9FF-3232E337122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B80E15-A8B2-49E2-A9FF-3232E337122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B80E15-A8B2-49E2-A9FF-3232E33712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BF5315B-A4DC-40E6-9296-C4D6021EA6BC}" type="datetimeFigureOut">
              <a:rPr lang="en-US" smtClean="0"/>
              <a:pPr/>
              <a:t>4/12/2013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B80E15-A8B2-49E2-A9FF-3232E337122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BF5315B-A4DC-40E6-9296-C4D6021EA6BC}" type="datetimeFigureOut">
              <a:rPr lang="en-US" smtClean="0"/>
              <a:pPr/>
              <a:t>4/12/2013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B80E15-A8B2-49E2-A9FF-3232E337122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brighthubeducation.com/high-school-english-lessons/20208-when-to-use-a-hyphen-lesson-plan/" TargetMode="External"/><Relationship Id="rId2" Type="http://schemas.openxmlformats.org/officeDocument/2006/relationships/hyperlink" Target="http://www.brighthubeducation.com/middle-school-english-lessons/7160-interactive-romeo-and-juliet-lesson-pl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www.helium.com/items/1043401-how-much-should-you-invest-in-a-401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righthubeducation.com/high-school-english-lessons/20208-when-to-use-a-hyphen-lesson-pl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Mustang Minute, 01/09</a:t>
            </a:r>
            <a:endParaRPr lang="en-US" dirty="0"/>
          </a:p>
        </p:txBody>
      </p:sp>
      <p:sp>
        <p:nvSpPr>
          <p:cNvPr id="6" name="Content Placeholder 5"/>
          <p:cNvSpPr>
            <a:spLocks noGrp="1"/>
          </p:cNvSpPr>
          <p:nvPr>
            <p:ph idx="1"/>
          </p:nvPr>
        </p:nvSpPr>
        <p:spPr/>
        <p:txBody>
          <a:bodyPr/>
          <a:lstStyle/>
          <a:p>
            <a:pPr lvl="0"/>
            <a:r>
              <a:rPr lang="en-US" dirty="0" smtClean="0"/>
              <a:t>Make</a:t>
            </a:r>
            <a:r>
              <a:rPr lang="en-US" b="1" dirty="0" smtClean="0"/>
              <a:t> </a:t>
            </a:r>
            <a:r>
              <a:rPr lang="en-US" dirty="0" smtClean="0"/>
              <a:t>a list of all the punctuation marks you can think of. Then write a short paragraph in which you use each punctuation mark once and only once. If you have trouble, give yourself permission to use the comma and the period more than once.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l="13750" t="22656" r="18750" b="50000"/>
          <a:stretch>
            <a:fillRect/>
          </a:stretch>
        </p:blipFill>
        <p:spPr bwMode="auto">
          <a:xfrm>
            <a:off x="609600" y="2057400"/>
            <a:ext cx="8229600" cy="2667000"/>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So why do we need it then?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PARENTHESES ( )</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en-US" b="1" dirty="0" smtClean="0"/>
              <a:t>Use parentheses to enclose material that is added to a sentence but is not considered of major importance.</a:t>
            </a:r>
            <a:r>
              <a:rPr lang="en-US" dirty="0" smtClean="0"/>
              <a:t/>
            </a:r>
            <a:br>
              <a:rPr lang="en-US" dirty="0" smtClean="0"/>
            </a:br>
            <a:r>
              <a:rPr lang="en-US" dirty="0" smtClean="0"/>
              <a:t/>
            </a:r>
            <a:br>
              <a:rPr lang="en-US" dirty="0" smtClean="0"/>
            </a:br>
            <a:r>
              <a:rPr lang="en-US" dirty="0" smtClean="0"/>
              <a:t>Punctuation marks are used within parentheses when they belong with the parenthetical matter. However, a punctuation mark is not placed within the parentheses if the mark belongs to the sentence as a whole.</a:t>
            </a:r>
            <a:br>
              <a:rPr lang="en-US" dirty="0" smtClean="0"/>
            </a:br>
            <a:endParaRPr lang="en-US" dirty="0" smtClean="0"/>
          </a:p>
          <a:p>
            <a:r>
              <a:rPr lang="en-US" dirty="0" smtClean="0"/>
              <a:t>During the Civil War </a:t>
            </a:r>
            <a:r>
              <a:rPr lang="en-US" b="1" dirty="0" smtClean="0"/>
              <a:t>(from 1861 to 1865),</a:t>
            </a:r>
            <a:r>
              <a:rPr lang="en-US" dirty="0" smtClean="0"/>
              <a:t> many lives were lost.</a:t>
            </a:r>
          </a:p>
          <a:p>
            <a:endParaRPr lang="en-US" dirty="0" smtClean="0"/>
          </a:p>
          <a:p>
            <a:r>
              <a:rPr lang="en-US" dirty="0" smtClean="0"/>
              <a:t>Aunt </a:t>
            </a:r>
            <a:r>
              <a:rPr lang="en-US" dirty="0" err="1" smtClean="0"/>
              <a:t>Em</a:t>
            </a:r>
            <a:r>
              <a:rPr lang="en-US" dirty="0" smtClean="0"/>
              <a:t> </a:t>
            </a:r>
            <a:r>
              <a:rPr lang="en-US" b="1" dirty="0" smtClean="0"/>
              <a:t>(no one knows her real first name)</a:t>
            </a:r>
            <a:r>
              <a:rPr lang="en-US" dirty="0" smtClean="0"/>
              <a:t> will be ninety-five years old this Christmas.</a:t>
            </a:r>
          </a:p>
          <a:p>
            <a:endParaRPr lang="en-US" dirty="0" smtClean="0"/>
          </a:p>
          <a:p>
            <a:r>
              <a:rPr lang="en-US" dirty="0" smtClean="0"/>
              <a:t>Fill in the application carefully. </a:t>
            </a:r>
            <a:r>
              <a:rPr lang="en-US" b="1" dirty="0" smtClean="0"/>
              <a:t>(Use ink only.)</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PARENTHESES</a:t>
            </a:r>
            <a:endParaRPr lang="en-US" dirty="0"/>
          </a:p>
        </p:txBody>
      </p:sp>
      <p:sp>
        <p:nvSpPr>
          <p:cNvPr id="3" name="Content Placeholder 2"/>
          <p:cNvSpPr>
            <a:spLocks noGrp="1"/>
          </p:cNvSpPr>
          <p:nvPr>
            <p:ph idx="1"/>
          </p:nvPr>
        </p:nvSpPr>
        <p:spPr/>
        <p:txBody>
          <a:bodyPr/>
          <a:lstStyle/>
          <a:p>
            <a:r>
              <a:rPr lang="en-US" dirty="0" smtClean="0"/>
              <a:t>You should try to not use parentheses in formal writing because every word in this type of writing should be important. </a:t>
            </a:r>
          </a:p>
          <a:p>
            <a:pPr lvl="1"/>
            <a:r>
              <a:rPr lang="en-US" dirty="0" smtClean="0"/>
              <a:t>Essays</a:t>
            </a:r>
          </a:p>
          <a:p>
            <a:pPr lvl="1"/>
            <a:r>
              <a:rPr lang="en-US" dirty="0" smtClean="0"/>
              <a:t>Legal Documents</a:t>
            </a:r>
          </a:p>
          <a:p>
            <a:pPr lvl="1"/>
            <a:r>
              <a:rPr lang="en-US" dirty="0" smtClean="0"/>
              <a:t>Academic Writing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PARENTHESES</a:t>
            </a:r>
            <a:endParaRPr lang="en-US" dirty="0"/>
          </a:p>
        </p:txBody>
      </p:sp>
      <p:sp>
        <p:nvSpPr>
          <p:cNvPr id="3" name="Content Placeholder 2"/>
          <p:cNvSpPr>
            <a:spLocks noGrp="1"/>
          </p:cNvSpPr>
          <p:nvPr>
            <p:ph idx="1"/>
          </p:nvPr>
        </p:nvSpPr>
        <p:spPr/>
        <p:txBody>
          <a:bodyPr/>
          <a:lstStyle/>
          <a:p>
            <a:r>
              <a:rPr lang="en-US" dirty="0" smtClean="0"/>
              <a:t>Just remember that parentheses is like cupping your two hands to whisper something. (It is looks like two hands cupping too.)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HYPHEN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1.</a:t>
            </a:r>
            <a:r>
              <a:rPr lang="en-US" dirty="0" smtClean="0"/>
              <a:t> Use a hyphen in some compound nouns.</a:t>
            </a:r>
          </a:p>
          <a:p>
            <a:r>
              <a:rPr lang="en-US" dirty="0" smtClean="0"/>
              <a:t>city-state</a:t>
            </a:r>
          </a:p>
          <a:p>
            <a:r>
              <a:rPr lang="en-US" dirty="0" smtClean="0"/>
              <a:t>brother-in-law</a:t>
            </a:r>
          </a:p>
          <a:p>
            <a:r>
              <a:rPr lang="en-US" dirty="0" smtClean="0"/>
              <a:t>pass-fail</a:t>
            </a:r>
          </a:p>
          <a:p>
            <a:endParaRPr lang="en-US" dirty="0" smtClean="0"/>
          </a:p>
          <a:p>
            <a:pPr>
              <a:buNone/>
            </a:pPr>
            <a:r>
              <a:rPr lang="en-US" b="1" dirty="0" smtClean="0"/>
              <a:t>2.</a:t>
            </a:r>
            <a:r>
              <a:rPr lang="en-US" dirty="0" smtClean="0"/>
              <a:t> Use a hyphen to divide words at the end of a line. Make sure to divide at the syllable. </a:t>
            </a:r>
          </a:p>
          <a:p>
            <a:r>
              <a:rPr lang="en-US" dirty="0" smtClean="0"/>
              <a:t>A clear outline of each scene was </a:t>
            </a:r>
            <a:r>
              <a:rPr lang="en-US" b="1" dirty="0" smtClean="0"/>
              <a:t>pro-</a:t>
            </a:r>
          </a:p>
          <a:p>
            <a:pPr>
              <a:buNone/>
            </a:pPr>
            <a:r>
              <a:rPr lang="en-US" b="1" dirty="0" smtClean="0"/>
              <a:t>      vided</a:t>
            </a:r>
            <a:r>
              <a:rPr lang="en-US" dirty="0" smtClean="0"/>
              <a:t> in the director's notes.</a:t>
            </a:r>
          </a:p>
          <a:p>
            <a:pPr>
              <a:buNone/>
            </a:pPr>
            <a:endParaRPr lang="en-US" dirty="0" smtClean="0"/>
          </a:p>
          <a:p>
            <a:pPr>
              <a:buNone/>
            </a:pPr>
            <a:r>
              <a:rPr lang="en-US" b="1" dirty="0" smtClean="0"/>
              <a:t>3.</a:t>
            </a:r>
            <a:r>
              <a:rPr lang="en-US" dirty="0" smtClean="0"/>
              <a:t> Use a hyphen with compound numbers from twenty-one to ninety-nine and with fractions used as adjectives.</a:t>
            </a:r>
          </a:p>
          <a:p>
            <a:r>
              <a:rPr lang="en-US" b="1" dirty="0" smtClean="0"/>
              <a:t>thirty-three</a:t>
            </a:r>
            <a:r>
              <a:rPr lang="en-US" dirty="0" smtClean="0"/>
              <a:t> percent</a:t>
            </a:r>
          </a:p>
          <a:p>
            <a:r>
              <a:rPr lang="en-US" b="1" dirty="0" smtClean="0"/>
              <a:t>one-half</a:t>
            </a:r>
            <a:r>
              <a:rPr lang="en-US" dirty="0" smtClean="0"/>
              <a:t> cup [but one half of the grapes]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HYPHEN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4.</a:t>
            </a:r>
            <a:r>
              <a:rPr lang="en-US" dirty="0" smtClean="0"/>
              <a:t> Use a hyphen with some prefixes. </a:t>
            </a:r>
          </a:p>
          <a:p>
            <a:r>
              <a:rPr lang="en-US" i="1" dirty="0" smtClean="0"/>
              <a:t>ex-, self-, great-, half-, all-</a:t>
            </a:r>
          </a:p>
          <a:p>
            <a:pPr lvl="1"/>
            <a:r>
              <a:rPr lang="en-US" dirty="0" smtClean="0"/>
              <a:t>self-employed, ex-girlfriend, all-encompassing</a:t>
            </a:r>
          </a:p>
          <a:p>
            <a:endParaRPr lang="en-US" dirty="0" smtClean="0"/>
          </a:p>
          <a:p>
            <a:pPr>
              <a:buNone/>
            </a:pPr>
            <a:r>
              <a:rPr lang="en-US" b="1" dirty="0" smtClean="0"/>
              <a:t>5.</a:t>
            </a:r>
            <a:r>
              <a:rPr lang="en-US" dirty="0" smtClean="0"/>
              <a:t> Use a hyphen with some suffixes. </a:t>
            </a:r>
          </a:p>
          <a:p>
            <a:r>
              <a:rPr lang="en-US" i="1" dirty="0" smtClean="0"/>
              <a:t>-elect</a:t>
            </a:r>
            <a:r>
              <a:rPr lang="en-US" dirty="0" smtClean="0"/>
              <a:t>	(president-elect)</a:t>
            </a:r>
          </a:p>
          <a:p>
            <a:r>
              <a:rPr lang="en-US" i="1" dirty="0" smtClean="0"/>
              <a:t>-style</a:t>
            </a:r>
            <a:r>
              <a:rPr lang="en-US" dirty="0" smtClean="0"/>
              <a:t>	(European-style)</a:t>
            </a:r>
          </a:p>
          <a:p>
            <a:pPr>
              <a:buNone/>
            </a:pPr>
            <a:endParaRPr lang="en-US" dirty="0" smtClean="0"/>
          </a:p>
          <a:p>
            <a:pPr>
              <a:buNone/>
            </a:pPr>
            <a:r>
              <a:rPr lang="en-US" b="1" dirty="0" smtClean="0"/>
              <a:t>6.</a:t>
            </a:r>
            <a:r>
              <a:rPr lang="en-US" dirty="0" smtClean="0"/>
              <a:t> Use a hyphen in compound adjectives used before a noun.</a:t>
            </a:r>
          </a:p>
          <a:p>
            <a:r>
              <a:rPr lang="en-US" b="1" dirty="0" smtClean="0"/>
              <a:t>often-quoted</a:t>
            </a:r>
            <a:r>
              <a:rPr lang="en-US" dirty="0" smtClean="0"/>
              <a:t> advice</a:t>
            </a:r>
          </a:p>
          <a:p>
            <a:r>
              <a:rPr lang="en-US" b="1" dirty="0" smtClean="0"/>
              <a:t>one-half</a:t>
            </a:r>
            <a:r>
              <a:rPr lang="en-US" dirty="0" smtClean="0"/>
              <a:t> cup [but one half of the grapes]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HYPHEN</a:t>
            </a:r>
            <a:endParaRPr lang="en-US" dirty="0"/>
          </a:p>
        </p:txBody>
      </p:sp>
      <p:sp>
        <p:nvSpPr>
          <p:cNvPr id="3" name="Content Placeholder 2"/>
          <p:cNvSpPr>
            <a:spLocks noGrp="1"/>
          </p:cNvSpPr>
          <p:nvPr>
            <p:ph idx="1"/>
          </p:nvPr>
        </p:nvSpPr>
        <p:spPr/>
        <p:txBody>
          <a:bodyPr>
            <a:normAutofit/>
          </a:bodyPr>
          <a:lstStyle/>
          <a:p>
            <a:pPr>
              <a:buNone/>
            </a:pPr>
            <a:r>
              <a:rPr lang="en-US" b="1" dirty="0" smtClean="0"/>
              <a:t>7.</a:t>
            </a:r>
            <a:r>
              <a:rPr lang="en-US" dirty="0" smtClean="0"/>
              <a:t> Use a hyphen with </a:t>
            </a:r>
            <a:r>
              <a:rPr lang="en-US" u="sng" dirty="0" smtClean="0"/>
              <a:t>proper</a:t>
            </a:r>
            <a:r>
              <a:rPr lang="en-US" dirty="0" smtClean="0"/>
              <a:t> nouns and adjectives with any prefix.</a:t>
            </a:r>
          </a:p>
          <a:p>
            <a:r>
              <a:rPr lang="en-US" i="1" dirty="0" smtClean="0"/>
              <a:t>pre-Vietnam War</a:t>
            </a:r>
          </a:p>
          <a:p>
            <a:r>
              <a:rPr lang="en-US" i="1" dirty="0" smtClean="0"/>
              <a:t>post-World War II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the Hyphen?</a:t>
            </a:r>
            <a:br>
              <a:rPr lang="en-US" sz="3200" dirty="0" smtClean="0"/>
            </a:br>
            <a:r>
              <a:rPr lang="en-US" sz="3200" dirty="0" smtClean="0"/>
              <a:t>One little line changes the whole meaning. </a:t>
            </a:r>
            <a:endParaRPr lang="en-US" sz="3200" dirty="0"/>
          </a:p>
        </p:txBody>
      </p:sp>
      <p:sp>
        <p:nvSpPr>
          <p:cNvPr id="4" name="Content Placeholder 3"/>
          <p:cNvSpPr>
            <a:spLocks noGrp="1"/>
          </p:cNvSpPr>
          <p:nvPr>
            <p:ph sz="half" idx="1"/>
          </p:nvPr>
        </p:nvSpPr>
        <p:spPr/>
        <p:txBody>
          <a:bodyPr/>
          <a:lstStyle/>
          <a:p>
            <a:r>
              <a:rPr lang="en-US" dirty="0" smtClean="0"/>
              <a:t>long-standing friend</a:t>
            </a:r>
          </a:p>
          <a:p>
            <a:r>
              <a:rPr lang="en-US" dirty="0" smtClean="0"/>
              <a:t>a re-formed rock band</a:t>
            </a:r>
          </a:p>
          <a:p>
            <a:r>
              <a:rPr lang="en-US" dirty="0" smtClean="0"/>
              <a:t>re-collect the money lost</a:t>
            </a:r>
          </a:p>
          <a:p>
            <a:r>
              <a:rPr lang="en-US" dirty="0" smtClean="0"/>
              <a:t>she made a re-mark on the painting</a:t>
            </a:r>
            <a:endParaRPr lang="en-US" dirty="0"/>
          </a:p>
        </p:txBody>
      </p:sp>
      <p:sp>
        <p:nvSpPr>
          <p:cNvPr id="5" name="Content Placeholder 4"/>
          <p:cNvSpPr>
            <a:spLocks noGrp="1"/>
          </p:cNvSpPr>
          <p:nvPr>
            <p:ph sz="half" idx="2"/>
          </p:nvPr>
        </p:nvSpPr>
        <p:spPr/>
        <p:txBody>
          <a:bodyPr/>
          <a:lstStyle/>
          <a:p>
            <a:r>
              <a:rPr lang="en-US" dirty="0" smtClean="0"/>
              <a:t>long standing friend</a:t>
            </a:r>
          </a:p>
          <a:p>
            <a:r>
              <a:rPr lang="en-US" dirty="0" smtClean="0"/>
              <a:t>a reformed rock band</a:t>
            </a:r>
          </a:p>
          <a:p>
            <a:r>
              <a:rPr lang="en-US" dirty="0" smtClean="0"/>
              <a:t>recollect the money lost</a:t>
            </a:r>
          </a:p>
          <a:p>
            <a:r>
              <a:rPr lang="en-US" dirty="0" smtClean="0"/>
              <a:t>she made a remark on the painting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Review</a:t>
            </a:r>
            <a:endParaRPr lang="en-US" dirty="0"/>
          </a:p>
        </p:txBody>
      </p:sp>
      <p:sp>
        <p:nvSpPr>
          <p:cNvPr id="5" name="Text Placeholder 4"/>
          <p:cNvSpPr>
            <a:spLocks noGrp="1"/>
          </p:cNvSpPr>
          <p:nvPr>
            <p:ph type="body" idx="1"/>
          </p:nvPr>
        </p:nvSpPr>
        <p:spPr/>
        <p:txBody>
          <a:bodyPr/>
          <a:lstStyle/>
          <a:p>
            <a:r>
              <a:rPr lang="en-US" dirty="0" smtClean="0"/>
              <a:t>Dash, Hyphen, and Parentheses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DASH</a:t>
            </a:r>
            <a:endParaRPr lang="en-US" dirty="0"/>
          </a:p>
        </p:txBody>
      </p:sp>
      <p:sp>
        <p:nvSpPr>
          <p:cNvPr id="6" name="Content Placeholder 5"/>
          <p:cNvSpPr>
            <a:spLocks noGrp="1"/>
          </p:cNvSpPr>
          <p:nvPr>
            <p:ph idx="1"/>
          </p:nvPr>
        </p:nvSpPr>
        <p:spPr>
          <a:xfrm>
            <a:off x="1447800" y="1447800"/>
            <a:ext cx="7498080" cy="4800600"/>
          </a:xfrm>
        </p:spPr>
        <p:txBody>
          <a:bodyPr>
            <a:normAutofit fontScale="70000" lnSpcReduction="20000"/>
          </a:bodyPr>
          <a:lstStyle/>
          <a:p>
            <a:pPr lvl="0">
              <a:buNone/>
            </a:pPr>
            <a:r>
              <a:rPr lang="en-US" b="1" dirty="0" smtClean="0"/>
              <a:t>When to Use a Dash</a:t>
            </a:r>
            <a:endParaRPr lang="en-US" sz="2400" dirty="0" smtClean="0"/>
          </a:p>
          <a:p>
            <a:r>
              <a:rPr lang="en-US" dirty="0" smtClean="0"/>
              <a:t>A dash is twice the size of a hyphen. On a word processor it is made by hitting the dash stroke twice. There is no space between a dash and the word that follows. On a word processor the two hyphens magically transform into a dash automatically. It's amazing. Use a dash for the following reasons:</a:t>
            </a:r>
            <a:endParaRPr lang="en-US" sz="2800" dirty="0" smtClean="0"/>
          </a:p>
          <a:p>
            <a:pPr lvl="1"/>
            <a:r>
              <a:rPr lang="en-US" dirty="0" smtClean="0"/>
              <a:t>an abrupt break in thought: </a:t>
            </a:r>
            <a:r>
              <a:rPr lang="en-US" i="1" dirty="0" smtClean="0"/>
              <a:t>Today</a:t>
            </a:r>
            <a:r>
              <a:rPr lang="en-US" b="1" i="1" dirty="0" smtClean="0"/>
              <a:t>--</a:t>
            </a:r>
            <a:r>
              <a:rPr lang="en-US" i="1" dirty="0" smtClean="0"/>
              <a:t>a snowy day</a:t>
            </a:r>
            <a:r>
              <a:rPr lang="en-US" b="1" i="1" dirty="0" smtClean="0"/>
              <a:t>--</a:t>
            </a:r>
            <a:r>
              <a:rPr lang="en-US" i="1" dirty="0" smtClean="0"/>
              <a:t>we went cross-country skiing</a:t>
            </a:r>
            <a:r>
              <a:rPr lang="en-US" dirty="0" smtClean="0"/>
              <a:t>. </a:t>
            </a:r>
            <a:endParaRPr lang="en-US" sz="2400" dirty="0" smtClean="0"/>
          </a:p>
          <a:p>
            <a:pPr lvl="1"/>
            <a:r>
              <a:rPr lang="en-US" dirty="0" smtClean="0"/>
              <a:t>a long explanatory statement that interrupts the main thought of a sentence: </a:t>
            </a:r>
            <a:r>
              <a:rPr lang="en-US" i="1" dirty="0" smtClean="0"/>
              <a:t>His class</a:t>
            </a:r>
            <a:r>
              <a:rPr lang="en-US" b="1" i="1" dirty="0" smtClean="0"/>
              <a:t>--</a:t>
            </a:r>
            <a:r>
              <a:rPr lang="en-US" i="1" dirty="0" smtClean="0"/>
              <a:t>an endless diatribe on the strength of the feminine gender in </a:t>
            </a:r>
            <a:r>
              <a:rPr lang="en-US" i="1" u="sng" dirty="0" smtClean="0">
                <a:hlinkClick r:id="rId2"/>
              </a:rPr>
              <a:t>Romeo and Juliet</a:t>
            </a:r>
            <a:r>
              <a:rPr lang="en-US" i="1" dirty="0" smtClean="0"/>
              <a:t> and the weakness of Romeo in a male dominated society</a:t>
            </a:r>
            <a:r>
              <a:rPr lang="en-US" b="1" i="1" dirty="0" smtClean="0"/>
              <a:t>--</a:t>
            </a:r>
            <a:r>
              <a:rPr lang="en-US" i="1" dirty="0" smtClean="0"/>
              <a:t>put everybody to sleep</a:t>
            </a:r>
            <a:r>
              <a:rPr lang="en-US" dirty="0" smtClean="0"/>
              <a:t>.</a:t>
            </a:r>
            <a:endParaRPr lang="en-US" sz="2400" dirty="0" smtClean="0"/>
          </a:p>
          <a:p>
            <a:pPr lvl="1"/>
            <a:r>
              <a:rPr lang="en-US" dirty="0" smtClean="0"/>
              <a:t>to set off an introductory list: </a:t>
            </a:r>
            <a:r>
              <a:rPr lang="en-US" i="1" dirty="0" smtClean="0"/>
              <a:t>Austin Carr, Ron Harper, </a:t>
            </a:r>
            <a:r>
              <a:rPr lang="en-US" i="1" dirty="0" err="1" smtClean="0"/>
              <a:t>LeBron</a:t>
            </a:r>
            <a:r>
              <a:rPr lang="en-US" i="1" dirty="0" smtClean="0"/>
              <a:t> James, </a:t>
            </a:r>
            <a:r>
              <a:rPr lang="en-US" i="1" u="sng" dirty="0" smtClean="0">
                <a:hlinkClick r:id="rId3" tooltip="Click to Continue &gt; by Text-Enhance"/>
              </a:rPr>
              <a:t>Bingo</a:t>
            </a:r>
            <a:r>
              <a:rPr lang="en-US" i="1" dirty="0" smtClean="0"/>
              <a:t> Smith</a:t>
            </a:r>
            <a:r>
              <a:rPr lang="en-US" b="1" i="1" dirty="0" smtClean="0"/>
              <a:t>--</a:t>
            </a:r>
            <a:r>
              <a:rPr lang="en-US" i="1" dirty="0" smtClean="0"/>
              <a:t>these are my favorite players</a:t>
            </a:r>
            <a:r>
              <a:rPr lang="en-US" dirty="0" smtClean="0"/>
              <a:t>.</a:t>
            </a:r>
            <a:endParaRPr lang="en-US" sz="2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What’s the Difference?</a:t>
            </a:r>
            <a:endParaRPr lang="en-US" dirty="0"/>
          </a:p>
        </p:txBody>
      </p:sp>
      <p:sp>
        <p:nvSpPr>
          <p:cNvPr id="5" name="Content Placeholder 4"/>
          <p:cNvSpPr>
            <a:spLocks noGrp="1"/>
          </p:cNvSpPr>
          <p:nvPr>
            <p:ph sz="half" idx="1"/>
          </p:nvPr>
        </p:nvSpPr>
        <p:spPr/>
        <p:txBody>
          <a:bodyPr>
            <a:normAutofit fontScale="77500" lnSpcReduction="20000"/>
          </a:bodyPr>
          <a:lstStyle/>
          <a:p>
            <a:pPr>
              <a:buNone/>
            </a:pPr>
            <a:r>
              <a:rPr lang="en-US" dirty="0" smtClean="0"/>
              <a:t>Dear Jack,</a:t>
            </a:r>
          </a:p>
          <a:p>
            <a:pPr>
              <a:buNone/>
            </a:pPr>
            <a:r>
              <a:rPr lang="en-US" dirty="0" smtClean="0"/>
              <a:t>	I want a man who knows what love is all about. You are generous, kind, thoughtful. People who are not like you admit to being useless and inferior. You have ruined me for other men. I yearn for you. I have no feelings whatsoever when we’re apart. I can be forever happy – will you let me be yours?</a:t>
            </a:r>
          </a:p>
          <a:p>
            <a:pPr>
              <a:buNone/>
            </a:pPr>
            <a:r>
              <a:rPr lang="en-US" dirty="0" smtClean="0"/>
              <a:t>-Jill</a:t>
            </a:r>
          </a:p>
          <a:p>
            <a:endParaRPr lang="en-US" dirty="0"/>
          </a:p>
        </p:txBody>
      </p:sp>
      <p:sp>
        <p:nvSpPr>
          <p:cNvPr id="6" name="Content Placeholder 5"/>
          <p:cNvSpPr>
            <a:spLocks noGrp="1"/>
          </p:cNvSpPr>
          <p:nvPr>
            <p:ph sz="half" idx="2"/>
          </p:nvPr>
        </p:nvSpPr>
        <p:spPr/>
        <p:txBody>
          <a:bodyPr>
            <a:normAutofit fontScale="77500" lnSpcReduction="20000"/>
          </a:bodyPr>
          <a:lstStyle/>
          <a:p>
            <a:pPr>
              <a:buNone/>
            </a:pPr>
            <a:r>
              <a:rPr lang="en-US" dirty="0" smtClean="0"/>
              <a:t>Dear Jack,</a:t>
            </a:r>
          </a:p>
          <a:p>
            <a:pPr>
              <a:buNone/>
            </a:pPr>
            <a:r>
              <a:rPr lang="en-US" dirty="0" smtClean="0"/>
              <a:t>	I want a man who knows what love is. All about you are generous, kind, thoughtful people, who are not like you. Admit to being useless and inferior. You have ruined me. For other men I yearn! For you I have no feelings whatsoever. When we’re apart I can be forever happy. Will you let me be?</a:t>
            </a:r>
          </a:p>
          <a:p>
            <a:pPr>
              <a:buNone/>
            </a:pPr>
            <a:r>
              <a:rPr lang="en-US" dirty="0" smtClean="0"/>
              <a:t>Yours,</a:t>
            </a:r>
          </a:p>
          <a:p>
            <a:pPr>
              <a:buNone/>
            </a:pPr>
            <a:r>
              <a:rPr lang="en-US" dirty="0" smtClean="0"/>
              <a:t>	Jill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6">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anim calcmode="lin" valueType="num">
                                      <p:cBhvr>
                                        <p:cTn id="16" dur="2000" fill="hold"/>
                                        <p:tgtEl>
                                          <p:spTgt spid="6">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6">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2000"/>
                                        <p:tgtEl>
                                          <p:spTgt spid="6">
                                            <p:txEl>
                                              <p:pRg st="2" end="2"/>
                                            </p:txEl>
                                          </p:spTgt>
                                        </p:tgtEl>
                                      </p:cBhvr>
                                    </p:animEffect>
                                    <p:anim calcmode="lin" valueType="num">
                                      <p:cBhvr>
                                        <p:cTn id="24" dur="2000" fill="hold"/>
                                        <p:tgtEl>
                                          <p:spTgt spid="6">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6">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2000"/>
                                        <p:tgtEl>
                                          <p:spTgt spid="6">
                                            <p:txEl>
                                              <p:pRg st="3" end="3"/>
                                            </p:txEl>
                                          </p:spTgt>
                                        </p:tgtEl>
                                      </p:cBhvr>
                                    </p:animEffect>
                                    <p:anim calcmode="lin" valueType="num">
                                      <p:cBhvr>
                                        <p:cTn id="32" dur="2000" fill="hold"/>
                                        <p:tgtEl>
                                          <p:spTgt spid="6">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6">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1"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1"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Effect transition="in" filter="diamond(in)">
                                      <p:cBhvr>
                                        <p:cTn id="44" dur="2000"/>
                                        <p:tgtEl>
                                          <p:spTgt spid="6">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1"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diamond(in)">
                                      <p:cBhvr>
                                        <p:cTn id="49" dur="2000"/>
                                        <p:tgtEl>
                                          <p:spTgt spid="6">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1"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Effect transition="in" filter="diamond(in)">
                                      <p:cBhvr>
                                        <p:cTn id="54"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Hyphen</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When to Use a Hyphen</a:t>
            </a:r>
            <a:endParaRPr lang="en-US" sz="2400" dirty="0" smtClean="0"/>
          </a:p>
          <a:p>
            <a:r>
              <a:rPr lang="en-US" dirty="0" smtClean="0"/>
              <a:t>A hyphen is half the size of a dash. On a word processor it is made by hitting the dash stroke once. Use a hyphen in the following places:</a:t>
            </a:r>
            <a:endParaRPr lang="en-US" sz="2800" dirty="0" smtClean="0"/>
          </a:p>
          <a:p>
            <a:pPr lvl="1"/>
            <a:r>
              <a:rPr lang="en-US" dirty="0" smtClean="0"/>
              <a:t>in compound numbers between twenty</a:t>
            </a:r>
            <a:r>
              <a:rPr lang="en-US" b="1" dirty="0" smtClean="0"/>
              <a:t>-</a:t>
            </a:r>
            <a:r>
              <a:rPr lang="en-US" dirty="0" smtClean="0"/>
              <a:t>one and ninety</a:t>
            </a:r>
            <a:r>
              <a:rPr lang="en-US" b="1" dirty="0" smtClean="0"/>
              <a:t>-</a:t>
            </a:r>
            <a:r>
              <a:rPr lang="en-US" dirty="0" smtClean="0"/>
              <a:t>nine</a:t>
            </a:r>
            <a:endParaRPr lang="en-US" sz="2400" dirty="0" smtClean="0"/>
          </a:p>
          <a:p>
            <a:pPr lvl="1"/>
            <a:r>
              <a:rPr lang="en-US" dirty="0" smtClean="0"/>
              <a:t>in spelled out fractions: </a:t>
            </a:r>
            <a:r>
              <a:rPr lang="en-US" i="1" dirty="0" smtClean="0"/>
              <a:t>one</a:t>
            </a:r>
            <a:r>
              <a:rPr lang="en-US" b="1" i="1" dirty="0" smtClean="0"/>
              <a:t>-</a:t>
            </a:r>
            <a:r>
              <a:rPr lang="en-US" i="1" dirty="0" smtClean="0"/>
              <a:t>fifteenth</a:t>
            </a:r>
            <a:endParaRPr lang="en-US" sz="2400" dirty="0" smtClean="0"/>
          </a:p>
          <a:p>
            <a:pPr lvl="1"/>
            <a:r>
              <a:rPr lang="en-US" dirty="0" smtClean="0"/>
              <a:t>in certain compound nouns:</a:t>
            </a:r>
            <a:r>
              <a:rPr lang="en-US" i="1" dirty="0" smtClean="0"/>
              <a:t> father</a:t>
            </a:r>
            <a:r>
              <a:rPr lang="en-US" b="1" i="1" dirty="0" smtClean="0"/>
              <a:t>-</a:t>
            </a:r>
            <a:r>
              <a:rPr lang="en-US" i="1" dirty="0" smtClean="0"/>
              <a:t>in</a:t>
            </a:r>
            <a:r>
              <a:rPr lang="en-US" b="1" i="1" dirty="0" smtClean="0"/>
              <a:t>-</a:t>
            </a:r>
            <a:r>
              <a:rPr lang="en-US" i="1" dirty="0" smtClean="0"/>
              <a:t>law, great</a:t>
            </a:r>
            <a:r>
              <a:rPr lang="en-US" b="1" i="1" dirty="0" smtClean="0"/>
              <a:t>-</a:t>
            </a:r>
            <a:r>
              <a:rPr lang="en-US" i="1" dirty="0" smtClean="0"/>
              <a:t>uncle</a:t>
            </a:r>
            <a:endParaRPr lang="en-US" sz="2400" dirty="0" smtClean="0"/>
          </a:p>
          <a:p>
            <a:pPr lvl="1"/>
            <a:r>
              <a:rPr lang="en-US" dirty="0" smtClean="0"/>
              <a:t>in compound adjectives used before (not after) a noun: </a:t>
            </a:r>
            <a:r>
              <a:rPr lang="en-US" i="1" dirty="0" smtClean="0">
                <a:hlinkClick r:id="rId2"/>
              </a:rPr>
              <a:t>often</a:t>
            </a:r>
            <a:r>
              <a:rPr lang="en-US" b="1" i="1" dirty="0" smtClean="0">
                <a:hlinkClick r:id="rId2"/>
              </a:rPr>
              <a:t>-</a:t>
            </a:r>
            <a:r>
              <a:rPr lang="en-US" i="1" dirty="0" smtClean="0">
                <a:hlinkClick r:id="rId2"/>
              </a:rPr>
              <a:t>quoted advice</a:t>
            </a:r>
            <a:endParaRPr lang="en-US" sz="2400" dirty="0" smtClean="0"/>
          </a:p>
          <a:p>
            <a:pPr lvl="1"/>
            <a:r>
              <a:rPr lang="en-US" dirty="0" smtClean="0"/>
              <a:t>in words with the following prefixes </a:t>
            </a:r>
            <a:r>
              <a:rPr lang="en-US" i="1" dirty="0" smtClean="0"/>
              <a:t>ex, self, great, half</a:t>
            </a:r>
            <a:r>
              <a:rPr lang="en-US" dirty="0" smtClean="0"/>
              <a:t>, and </a:t>
            </a:r>
            <a:r>
              <a:rPr lang="en-US" i="1" dirty="0" smtClean="0"/>
              <a:t>all</a:t>
            </a:r>
            <a:r>
              <a:rPr lang="en-US" dirty="0" smtClean="0"/>
              <a:t>: </a:t>
            </a:r>
          </a:p>
          <a:p>
            <a:pPr lvl="1">
              <a:buNone/>
            </a:pPr>
            <a:r>
              <a:rPr lang="en-US" i="1" dirty="0" smtClean="0"/>
              <a:t>		ex</a:t>
            </a:r>
            <a:r>
              <a:rPr lang="en-US" b="1" i="1" dirty="0" smtClean="0"/>
              <a:t>-</a:t>
            </a:r>
            <a:r>
              <a:rPr lang="en-US" i="1" dirty="0" smtClean="0"/>
              <a:t>president, self</a:t>
            </a:r>
            <a:r>
              <a:rPr lang="en-US" b="1" i="1" dirty="0" smtClean="0"/>
              <a:t>-</a:t>
            </a:r>
            <a:r>
              <a:rPr lang="en-US" i="1" dirty="0" smtClean="0"/>
              <a:t>employed, all-inclusive</a:t>
            </a:r>
            <a:endParaRPr lang="en-US" sz="2400" dirty="0" smtClean="0"/>
          </a:p>
          <a:p>
            <a:pPr lvl="1"/>
            <a:r>
              <a:rPr lang="en-US" dirty="0" smtClean="0"/>
              <a:t>in proper nouns and adjectives with any prefix: </a:t>
            </a:r>
            <a:r>
              <a:rPr lang="en-US" i="1" dirty="0" smtClean="0"/>
              <a:t>pre</a:t>
            </a:r>
            <a:r>
              <a:rPr lang="en-US" b="1" i="1" dirty="0" smtClean="0"/>
              <a:t>-</a:t>
            </a:r>
            <a:r>
              <a:rPr lang="en-US" i="1" dirty="0" smtClean="0"/>
              <a:t>Vietnam War, 	post-Jurassic Period</a:t>
            </a:r>
            <a:endParaRPr lang="en-US" sz="2400" dirty="0" smtClean="0"/>
          </a:p>
          <a:p>
            <a:pPr lvl="1"/>
            <a:r>
              <a:rPr lang="en-US" dirty="0" smtClean="0"/>
              <a:t>in words that contain the suffix </a:t>
            </a:r>
            <a:r>
              <a:rPr lang="en-US" i="1" dirty="0" smtClean="0"/>
              <a:t>elect</a:t>
            </a:r>
            <a:r>
              <a:rPr lang="en-US" dirty="0" smtClean="0"/>
              <a:t> or </a:t>
            </a:r>
            <a:r>
              <a:rPr lang="en-US" i="1" dirty="0" smtClean="0"/>
              <a:t>style</a:t>
            </a:r>
            <a:r>
              <a:rPr lang="en-US" dirty="0" smtClean="0"/>
              <a:t>: </a:t>
            </a:r>
            <a:r>
              <a:rPr lang="en-US" i="1" dirty="0" smtClean="0"/>
              <a:t>president</a:t>
            </a:r>
            <a:r>
              <a:rPr lang="en-US" b="1" i="1" dirty="0" smtClean="0"/>
              <a:t>-</a:t>
            </a:r>
            <a:r>
              <a:rPr lang="en-US" i="1" dirty="0" smtClean="0"/>
              <a:t>elect, 	French Colonial-style</a:t>
            </a:r>
            <a:endParaRPr lang="en-US" sz="24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Parentheses</a:t>
            </a:r>
            <a:endParaRPr lang="en-US" dirty="0"/>
          </a:p>
        </p:txBody>
      </p:sp>
      <p:sp>
        <p:nvSpPr>
          <p:cNvPr id="3" name="Content Placeholder 2"/>
          <p:cNvSpPr>
            <a:spLocks noGrp="1"/>
          </p:cNvSpPr>
          <p:nvPr>
            <p:ph idx="1"/>
          </p:nvPr>
        </p:nvSpPr>
        <p:spPr/>
        <p:txBody>
          <a:bodyPr>
            <a:normAutofit lnSpcReduction="10000"/>
          </a:bodyPr>
          <a:lstStyle/>
          <a:p>
            <a:pPr lvl="0">
              <a:buNone/>
            </a:pPr>
            <a:r>
              <a:rPr lang="en-US" b="1" dirty="0" smtClean="0"/>
              <a:t>When to Use Parentheses</a:t>
            </a:r>
            <a:endParaRPr lang="en-US" sz="2400" dirty="0" smtClean="0"/>
          </a:p>
          <a:p>
            <a:r>
              <a:rPr lang="en-US" dirty="0" smtClean="0"/>
              <a:t>Use parentheses to indicate anything that your reader could skip and still completely understand your writing. Or use to indicate information that has already been stated.  </a:t>
            </a:r>
            <a:endParaRPr lang="en-US" sz="2800" dirty="0" smtClean="0"/>
          </a:p>
          <a:p>
            <a:pPr lvl="1"/>
            <a:r>
              <a:rPr lang="en-US" i="1" dirty="0" smtClean="0"/>
              <a:t>Yesterday we rode snowmobiles (otherwise known as snow machines) to the cabin. </a:t>
            </a:r>
          </a:p>
          <a:p>
            <a:pPr lvl="1"/>
            <a:r>
              <a:rPr lang="en-US" i="1" dirty="0" smtClean="0"/>
              <a:t>On that day (June 5), the document was signed and sealed.</a:t>
            </a:r>
          </a:p>
          <a:p>
            <a:pPr lvl="1"/>
            <a:endParaRPr lang="en-US" sz="24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PRACTICE:</a:t>
            </a:r>
            <a:br>
              <a:rPr lang="en-US" sz="3200" dirty="0" smtClean="0"/>
            </a:br>
            <a:r>
              <a:rPr lang="en-US" sz="3200" dirty="0" smtClean="0"/>
              <a:t>Insert the needed hyphens and dashes. </a:t>
            </a:r>
            <a:endParaRPr lang="en-US" sz="3200" dirty="0"/>
          </a:p>
        </p:txBody>
      </p:sp>
      <p:sp>
        <p:nvSpPr>
          <p:cNvPr id="3" name="Content Placeholder 2"/>
          <p:cNvSpPr>
            <a:spLocks noGrp="1"/>
          </p:cNvSpPr>
          <p:nvPr>
            <p:ph idx="1"/>
          </p:nvPr>
        </p:nvSpPr>
        <p:spPr/>
        <p:txBody>
          <a:bodyPr/>
          <a:lstStyle/>
          <a:p>
            <a:pPr marL="365760" lvl="2" indent="-283464">
              <a:spcBef>
                <a:spcPts val="600"/>
              </a:spcBef>
              <a:buClr>
                <a:schemeClr val="accent1"/>
              </a:buClr>
              <a:buSzPct val="80000"/>
              <a:buFont typeface="Wingdings 2"/>
              <a:buChar char=""/>
            </a:pPr>
            <a:r>
              <a:rPr lang="en-US" i="1" dirty="0" smtClean="0"/>
              <a:t>The Peruvian Iguana the best loved animal of the South American jungle survives by eating the bark of a weeping willow. Oak, Walnut, Beech those are its secondary foods. One year I'm pretty sure it was pre Argentina </a:t>
            </a:r>
            <a:r>
              <a:rPr lang="en-US" i="1" dirty="0" smtClean="0">
                <a:hlinkClick r:id="rId2" tooltip="Click to Continue &gt; by Text-Enhance"/>
              </a:rPr>
              <a:t>winning</a:t>
            </a:r>
            <a:r>
              <a:rPr lang="en-US" i="1" dirty="0" smtClean="0"/>
              <a:t> the world cup a Peruvian Iguana ran for president of the jungle and narrowly defeated Pele and </a:t>
            </a:r>
            <a:r>
              <a:rPr lang="en-US" i="1" dirty="0" err="1" smtClean="0"/>
              <a:t>Maradonna</a:t>
            </a:r>
            <a:r>
              <a:rPr lang="en-US" i="1" dirty="0" smtClean="0"/>
              <a:t> and became president elect of the greater Peruvian jungle. The election on account of a little known clause preventing Iguanas and other amphibious like creatures from becoming president elect of a South American jungle is still argued about fifty three and one fourth year later.</a:t>
            </a:r>
            <a:endParaRPr lang="en-US" sz="20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Punctuation Makes A Difference:</a:t>
            </a:r>
            <a:br>
              <a:rPr lang="en-US" dirty="0" smtClean="0"/>
            </a:br>
            <a:r>
              <a:rPr lang="en-US" dirty="0" smtClean="0"/>
              <a:t>Dash, Hyphen, and Parentheses</a:t>
            </a:r>
            <a:endParaRPr lang="en-US" dirty="0"/>
          </a:p>
        </p:txBody>
      </p:sp>
      <p:sp>
        <p:nvSpPr>
          <p:cNvPr id="6" name="Subtitle 5"/>
          <p:cNvSpPr>
            <a:spLocks noGrp="1"/>
          </p:cNvSpPr>
          <p:nvPr>
            <p:ph type="subTitle" idx="1"/>
          </p:nvPr>
        </p:nvSpPr>
        <p:spPr/>
        <p:txBody>
          <a:bodyPr/>
          <a:lstStyle/>
          <a:p>
            <a:r>
              <a:rPr lang="en-US" dirty="0" smtClean="0"/>
              <a:t>MJHS,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DASHES -- </a:t>
            </a:r>
            <a:endParaRPr lang="en-US" dirty="0"/>
          </a:p>
        </p:txBody>
      </p:sp>
      <p:sp>
        <p:nvSpPr>
          <p:cNvPr id="5" name="Content Placeholder 4"/>
          <p:cNvSpPr>
            <a:spLocks noGrp="1"/>
          </p:cNvSpPr>
          <p:nvPr>
            <p:ph idx="1"/>
          </p:nvPr>
        </p:nvSpPr>
        <p:spPr/>
        <p:txBody>
          <a:bodyPr>
            <a:normAutofit/>
          </a:bodyPr>
          <a:lstStyle/>
          <a:p>
            <a:pPr>
              <a:buNone/>
            </a:pPr>
            <a:r>
              <a:rPr lang="en-US" dirty="0" smtClean="0"/>
              <a:t>	</a:t>
            </a:r>
            <a:r>
              <a:rPr lang="en-US" b="1" dirty="0" smtClean="0"/>
              <a:t>Use a dash to indicate an abrupt break in thought or speech or an unfinished statement or question.</a:t>
            </a:r>
            <a:r>
              <a:rPr lang="en-US" dirty="0" smtClean="0"/>
              <a:t/>
            </a:r>
            <a:br>
              <a:rPr lang="en-US" dirty="0" smtClean="0"/>
            </a:br>
            <a:r>
              <a:rPr lang="en-US" dirty="0" smtClean="0"/>
              <a:t>	</a:t>
            </a:r>
          </a:p>
          <a:p>
            <a:pPr>
              <a:buNone/>
            </a:pPr>
            <a:r>
              <a:rPr lang="en-US" dirty="0" smtClean="0"/>
              <a:t>That painting</a:t>
            </a:r>
            <a:r>
              <a:rPr lang="en-US" b="1" dirty="0" smtClean="0"/>
              <a:t>—if I can call it that—</a:t>
            </a:r>
            <a:r>
              <a:rPr lang="en-US" dirty="0" smtClean="0"/>
              <a:t>is</a:t>
            </a:r>
            <a:r>
              <a:rPr lang="en-US" b="1" dirty="0" smtClean="0"/>
              <a:t> </a:t>
            </a:r>
            <a:r>
              <a:rPr lang="en-US" dirty="0" smtClean="0"/>
              <a:t>too abstract.</a:t>
            </a:r>
          </a:p>
          <a:p>
            <a:pPr>
              <a:buNone/>
            </a:pPr>
            <a:endParaRPr lang="en-US" dirty="0" smtClean="0"/>
          </a:p>
          <a:p>
            <a:pPr>
              <a:buNone/>
            </a:pPr>
            <a:r>
              <a:rPr lang="en-US" dirty="0" smtClean="0"/>
              <a:t>A few notes</a:t>
            </a:r>
            <a:r>
              <a:rPr lang="en-US" b="1" dirty="0" smtClean="0"/>
              <a:t>—how I enjoy Bach—</a:t>
            </a:r>
            <a:r>
              <a:rPr lang="en-US" dirty="0" smtClean="0"/>
              <a:t>floated</a:t>
            </a:r>
            <a:r>
              <a:rPr lang="en-US" b="1" dirty="0" smtClean="0"/>
              <a:t> </a:t>
            </a:r>
            <a:r>
              <a:rPr lang="en-US" dirty="0" smtClean="0"/>
              <a:t>down the long corridor.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DASHES -- </a:t>
            </a:r>
            <a:endParaRPr lang="en-US" dirty="0"/>
          </a:p>
        </p:txBody>
      </p:sp>
      <p:sp>
        <p:nvSpPr>
          <p:cNvPr id="5" name="Content Placeholder 4"/>
          <p:cNvSpPr>
            <a:spLocks noGrp="1"/>
          </p:cNvSpPr>
          <p:nvPr>
            <p:ph idx="1"/>
          </p:nvPr>
        </p:nvSpPr>
        <p:spPr>
          <a:xfrm>
            <a:off x="1435608" y="1447800"/>
            <a:ext cx="7498080" cy="3276600"/>
          </a:xfrm>
        </p:spPr>
        <p:txBody>
          <a:bodyPr>
            <a:normAutofit/>
          </a:bodyPr>
          <a:lstStyle/>
          <a:p>
            <a:pPr>
              <a:buNone/>
            </a:pPr>
            <a:r>
              <a:rPr lang="en-US" dirty="0" smtClean="0"/>
              <a:t>	</a:t>
            </a:r>
            <a:r>
              <a:rPr lang="en-US" b="1" dirty="0" smtClean="0"/>
              <a:t>Use a dash before a summary of what is stated. </a:t>
            </a:r>
            <a:r>
              <a:rPr lang="en-US" dirty="0" smtClean="0"/>
              <a:t/>
            </a:r>
            <a:br>
              <a:rPr lang="en-US" dirty="0" smtClean="0"/>
            </a:br>
            <a:r>
              <a:rPr lang="en-US" dirty="0" smtClean="0"/>
              <a:t>	</a:t>
            </a:r>
          </a:p>
          <a:p>
            <a:pPr>
              <a:buNone/>
            </a:pPr>
            <a:r>
              <a:rPr lang="en-US" dirty="0" smtClean="0"/>
              <a:t>	Avoiding work, writing notes, choosing what gel pens to use—busy day of a ninth grader.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1250" t="28906" r="38125" b="40625"/>
          <a:stretch>
            <a:fillRect/>
          </a:stretch>
        </p:blipFill>
        <p:spPr bwMode="auto">
          <a:xfrm>
            <a:off x="1219200" y="457200"/>
            <a:ext cx="7596554" cy="3657600"/>
          </a:xfrm>
          <a:prstGeom prst="rect">
            <a:avLst/>
          </a:prstGeom>
          <a:noFill/>
          <a:ln w="9525">
            <a:noFill/>
            <a:miter lim="800000"/>
            <a:headEnd/>
            <a:tailEnd/>
          </a:ln>
        </p:spPr>
      </p:pic>
      <p:cxnSp>
        <p:nvCxnSpPr>
          <p:cNvPr id="6" name="Straight Arrow Connector 5"/>
          <p:cNvCxnSpPr/>
          <p:nvPr/>
        </p:nvCxnSpPr>
        <p:spPr>
          <a:xfrm flipH="1">
            <a:off x="2971800" y="1143000"/>
            <a:ext cx="685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057400" y="2743200"/>
            <a:ext cx="2133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276600" y="2286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you don’t continue the sentence then you don’t need to have a closing dash.</a:t>
            </a:r>
            <a:endParaRPr lang="en-US" dirty="0"/>
          </a:p>
        </p:txBody>
      </p:sp>
      <p:sp>
        <p:nvSpPr>
          <p:cNvPr id="10" name="Rounded Rectangle 9"/>
          <p:cNvSpPr/>
          <p:nvPr/>
        </p:nvSpPr>
        <p:spPr>
          <a:xfrm>
            <a:off x="152400" y="2895600"/>
            <a:ext cx="19050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Only use a dash when you want something to stand out.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Dash in Action</a:t>
            </a:r>
            <a:endParaRPr lang="en-US" dirty="0"/>
          </a:p>
        </p:txBody>
      </p:sp>
      <p:sp>
        <p:nvSpPr>
          <p:cNvPr id="3" name="Text Placeholder 2"/>
          <p:cNvSpPr>
            <a:spLocks noGrp="1"/>
          </p:cNvSpPr>
          <p:nvPr>
            <p:ph type="body" idx="1"/>
          </p:nvPr>
        </p:nvSpPr>
        <p:spPr/>
        <p:txBody>
          <a:bodyPr/>
          <a:lstStyle/>
          <a:p>
            <a:r>
              <a:rPr lang="en-US" dirty="0" smtClean="0"/>
              <a:t>Why the dash is possibly the coolest punctuation mark—not just because it is sleek and simple.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Examine the Quote</a:t>
            </a:r>
            <a:endParaRPr lang="en-US" dirty="0"/>
          </a:p>
        </p:txBody>
      </p:sp>
      <p:sp>
        <p:nvSpPr>
          <p:cNvPr id="5" name="Content Placeholder 4"/>
          <p:cNvSpPr>
            <a:spLocks noGrp="1"/>
          </p:cNvSpPr>
          <p:nvPr>
            <p:ph idx="1"/>
          </p:nvPr>
        </p:nvSpPr>
        <p:spPr/>
        <p:txBody>
          <a:bodyPr/>
          <a:lstStyle/>
          <a:p>
            <a:r>
              <a:rPr lang="en-US" dirty="0" smtClean="0"/>
              <a:t>From Oscar Wilde’s </a:t>
            </a:r>
            <a:r>
              <a:rPr lang="en-US" i="1" dirty="0" smtClean="0"/>
              <a:t>The Picture of Dorian Gray:</a:t>
            </a:r>
          </a:p>
          <a:p>
            <a:endParaRPr lang="en-US" i="1" dirty="0" smtClean="0"/>
          </a:p>
          <a:p>
            <a:pPr lvl="1"/>
            <a:r>
              <a:rPr lang="en-US" i="1" dirty="0" smtClean="0"/>
              <a:t>“Of course, it is sudden—all really delightful things are.”</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l="12500" t="14844" r="19375" b="41406"/>
          <a:stretch>
            <a:fillRect/>
          </a:stretch>
        </p:blipFill>
        <p:spPr bwMode="auto">
          <a:xfrm>
            <a:off x="152400" y="1143000"/>
            <a:ext cx="8899072"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312</TotalTime>
  <Words>834</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Mustang Minute, 01/09</vt:lpstr>
      <vt:lpstr>What’s the Difference?</vt:lpstr>
      <vt:lpstr>Punctuation Makes A Difference: Dash, Hyphen, and Parentheses</vt:lpstr>
      <vt:lpstr>DASHES -- </vt:lpstr>
      <vt:lpstr>DASHES -- </vt:lpstr>
      <vt:lpstr>Slide 6</vt:lpstr>
      <vt:lpstr>The Dash in Action</vt:lpstr>
      <vt:lpstr>Examine the Quote</vt:lpstr>
      <vt:lpstr>Slide 9</vt:lpstr>
      <vt:lpstr>So why do we need it then?</vt:lpstr>
      <vt:lpstr>PARENTHESES ( )</vt:lpstr>
      <vt:lpstr>PARENTHESES</vt:lpstr>
      <vt:lpstr>PARENTHESES</vt:lpstr>
      <vt:lpstr>HYPHEN</vt:lpstr>
      <vt:lpstr>HYPHEN</vt:lpstr>
      <vt:lpstr>HYPHEN</vt:lpstr>
      <vt:lpstr>Why the Hyphen? One little line changes the whole meaning. </vt:lpstr>
      <vt:lpstr>Quick Review</vt:lpstr>
      <vt:lpstr>DASH</vt:lpstr>
      <vt:lpstr>Hyphen</vt:lpstr>
      <vt:lpstr>Parentheses</vt:lpstr>
      <vt:lpstr>PRACTICE: Insert the needed hyphens and dashes. </vt:lpstr>
    </vt:vector>
  </TitlesOfParts>
  <Company>nsd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opti380</dc:creator>
  <cp:lastModifiedBy>Windows User</cp:lastModifiedBy>
  <cp:revision>30</cp:revision>
  <dcterms:created xsi:type="dcterms:W3CDTF">2013-01-08T19:20:23Z</dcterms:created>
  <dcterms:modified xsi:type="dcterms:W3CDTF">2013-04-12T23:35:45Z</dcterms:modified>
</cp:coreProperties>
</file>