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62" r:id="rId6"/>
    <p:sldId id="263" r:id="rId7"/>
    <p:sldId id="264" r:id="rId8"/>
    <p:sldId id="265" r:id="rId9"/>
    <p:sldId id="266" r:id="rId10"/>
    <p:sldId id="267" r:id="rId11"/>
    <p:sldId id="270" r:id="rId12"/>
    <p:sldId id="271" r:id="rId13"/>
    <p:sldId id="272" r:id="rId14"/>
    <p:sldId id="273" r:id="rId15"/>
    <p:sldId id="274" r:id="rId16"/>
    <p:sldId id="275" r:id="rId17"/>
    <p:sldId id="276" r:id="rId18"/>
    <p:sldId id="277" r:id="rId19"/>
    <p:sldId id="278" r:id="rId20"/>
    <p:sldId id="279" r:id="rId21"/>
    <p:sldId id="280" r:id="rId22"/>
    <p:sldId id="282" r:id="rId23"/>
    <p:sldId id="283" r:id="rId24"/>
    <p:sldId id="284" r:id="rId25"/>
    <p:sldId id="285" r:id="rId26"/>
    <p:sldId id="286" r:id="rId27"/>
    <p:sldId id="287" r:id="rId28"/>
    <p:sldId id="281"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F5148D-984A-47CB-852E-E7C1041997E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F5148D-984A-47CB-852E-E7C1041997E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F5148D-984A-47CB-852E-E7C1041997E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F5148D-984A-47CB-852E-E7C1041997E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F5148D-984A-47CB-852E-E7C1041997E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F5148D-984A-47CB-852E-E7C1041997E9}"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F5148D-984A-47CB-852E-E7C1041997E9}"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F5148D-984A-47CB-852E-E7C1041997E9}"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5148D-984A-47CB-852E-E7C1041997E9}"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5148D-984A-47CB-852E-E7C1041997E9}"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F5148D-984A-47CB-852E-E7C1041997E9}"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9C3CE-0C2D-400E-A573-48AD2223A1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5148D-984A-47CB-852E-E7C1041997E9}" type="datetimeFigureOut">
              <a:rPr lang="en-US" smtClean="0"/>
              <a:pPr/>
              <a:t>4/12/2013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9C3CE-0C2D-400E-A573-48AD2223A1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Punctuation and Comma Review</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 Collision!</a:t>
            </a:r>
            <a:br>
              <a:rPr lang="en-US" dirty="0" smtClean="0"/>
            </a:br>
            <a:r>
              <a:rPr lang="en-US" sz="3600" dirty="0" smtClean="0"/>
              <a:t>Rules:</a:t>
            </a:r>
            <a:endParaRPr lang="en-US" sz="3600"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r>
              <a:rPr lang="en-US" dirty="0" smtClean="0"/>
              <a:t>Each sticky note represents a comma, and must be placed correctly in a sentence.</a:t>
            </a:r>
          </a:p>
          <a:p>
            <a:r>
              <a:rPr lang="en-US" dirty="0" smtClean="0"/>
              <a:t>If a sticky note is placed incorrectly, the student who placed it recieves two sticky notes that they must place.</a:t>
            </a:r>
          </a:p>
          <a:p>
            <a:r>
              <a:rPr lang="en-US" dirty="0" smtClean="0"/>
              <a:t>Each student must start the game with </a:t>
            </a:r>
            <a:r>
              <a:rPr lang="en-US" i="1" dirty="0" smtClean="0"/>
              <a:t>five</a:t>
            </a:r>
            <a:r>
              <a:rPr lang="en-US" dirty="0" smtClean="0"/>
              <a:t> sticky notes.</a:t>
            </a:r>
          </a:p>
          <a:p>
            <a:r>
              <a:rPr lang="en-US" dirty="0" smtClean="0"/>
              <a:t>A student may only place one sticky note per sentence.</a:t>
            </a:r>
          </a:p>
          <a:p>
            <a:r>
              <a:rPr lang="en-US" dirty="0" smtClean="0"/>
              <a:t>The first row to finish will receive five bonus points.</a:t>
            </a:r>
          </a:p>
          <a:p>
            <a:r>
              <a:rPr lang="en-US" dirty="0" smtClean="0"/>
              <a:t>When the whole class runs out of sticky notes, we can play silent ball.</a:t>
            </a:r>
          </a:p>
          <a:p>
            <a:r>
              <a:rPr lang="en-US" dirty="0" smtClean="0"/>
              <a:t>Students must not injure each other, or school property in their quest to win.</a:t>
            </a:r>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dirty="0"/>
              <a:t> There was no question that John's painting a huge colorful and ugly mural was the worst entry in the art exhibit.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a:t>Werner von Braun Willy Ley and Edward Teller noted authorities in the field of rocket development have done much to guide the missile program of the United States.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a:t>Mr. Cready's ability to say the wrong thing at the wrong time is I believe amazing.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dirty="0"/>
              <a:t>Running around the house the dog was abruptly stopped by a fence.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dirty="0"/>
              <a:t>If the opposition should win our candidate would never have any political future.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dirty="0"/>
              <a:t>Gracefully lightly and daintily the ballerina moved across the stage.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6000" i="1" dirty="0"/>
              <a:t>Glamour </a:t>
            </a:r>
            <a:r>
              <a:rPr lang="en-US" sz="6000" dirty="0"/>
              <a:t>the woman's fashion magazine recently incorporated with </a:t>
            </a:r>
            <a:r>
              <a:rPr lang="en-US" sz="6000" i="1" dirty="0"/>
              <a:t>Charm </a:t>
            </a:r>
            <a:r>
              <a:rPr lang="en-US" sz="6000" dirty="0"/>
              <a:t>another fashion journal.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a:t>
            </a:r>
            <a:r>
              <a:rPr lang="en-US" sz="6000" dirty="0"/>
              <a:t>Joe was born on May 7 1955 and his best friend was born exactly two months later on July 7 1955.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a:t>Mr. and Mrs. Kwon my parents' best friends sat in front of us at the football game.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Punctuation</a:t>
            </a:r>
            <a:endParaRPr lang="en-US" dirty="0"/>
          </a:p>
        </p:txBody>
      </p:sp>
      <p:sp>
        <p:nvSpPr>
          <p:cNvPr id="3" name="Content Placeholder 2"/>
          <p:cNvSpPr>
            <a:spLocks noGrp="1"/>
          </p:cNvSpPr>
          <p:nvPr>
            <p:ph idx="1"/>
          </p:nvPr>
        </p:nvSpPr>
        <p:spPr/>
        <p:txBody>
          <a:bodyPr>
            <a:normAutofit lnSpcReduction="10000"/>
          </a:bodyPr>
          <a:lstStyle/>
          <a:p>
            <a:r>
              <a:rPr lang="en-US" i="1" dirty="0"/>
              <a:t>End marks</a:t>
            </a:r>
            <a:r>
              <a:rPr lang="en-US" dirty="0"/>
              <a:t>—periods, question marks, and exclamation points—are used to indicate the purpose of a sentence.</a:t>
            </a:r>
          </a:p>
          <a:p>
            <a:r>
              <a:rPr lang="en-US" dirty="0" smtClean="0"/>
              <a:t>Periods are used for declarative statements</a:t>
            </a:r>
          </a:p>
          <a:p>
            <a:r>
              <a:rPr lang="en-US" dirty="0" smtClean="0"/>
              <a:t>Question Marks are used for questions, which are usually identified by question words– who, what, where, why, how, when.</a:t>
            </a:r>
          </a:p>
          <a:p>
            <a:r>
              <a:rPr lang="en-US" dirty="0" smtClean="0"/>
              <a:t>Exclamation Points are used after exclamations or strong commands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a:t>November 11 1918 the armistice ending World War I was signed.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a:t>The problems involved in this operation are I think numerous.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6000" dirty="0" smtClean="0"/>
              <a:t>Celene </a:t>
            </a:r>
            <a:r>
              <a:rPr lang="en-US" sz="6000" dirty="0"/>
              <a:t>who does not usually tell anyone what she feels said she didn't want to go to the dance</a:t>
            </a:r>
            <a:r>
              <a:rPr lang="en-US" sz="6000" dirty="0" smtClean="0"/>
              <a:t>.</a:t>
            </a:r>
            <a:br>
              <a:rPr lang="en-US" sz="6000" dirty="0" smtClean="0"/>
            </a:br>
            <a:endParaRPr lang="en-US" sz="6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dirty="0" smtClean="0"/>
              <a:t>To </a:t>
            </a:r>
            <a:r>
              <a:rPr lang="en-US" sz="6600" dirty="0"/>
              <a:t>get tickets for some Broadway musicals one has to order three months in advance.</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6000" dirty="0" smtClean="0"/>
              <a:t>Listening </a:t>
            </a:r>
            <a:r>
              <a:rPr lang="en-US" sz="6000" dirty="0"/>
              <a:t>to the radio Jun heard an announcement that Spangler his own dog was lost.</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5400" dirty="0" smtClean="0"/>
              <a:t>I </a:t>
            </a:r>
            <a:r>
              <a:rPr lang="en-US" sz="5400" dirty="0"/>
              <a:t>used to live at 16689 Sutton Avenue Milpitas California but we have since moved to 1895 Holland Way Dubuque Iowa.</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5400" dirty="0" smtClean="0"/>
              <a:t>The </a:t>
            </a:r>
            <a:r>
              <a:rPr lang="en-US" sz="5400" dirty="0"/>
              <a:t>Valley of the Moon the name of a section in Napa County California is the heart of the state's wine producing area</a:t>
            </a:r>
            <a:r>
              <a:rPr lang="en-US" sz="5400" dirty="0" smtClean="0"/>
              <a:t>.</a:t>
            </a:r>
            <a:br>
              <a:rPr lang="en-US" sz="5400" dirty="0" smtClean="0"/>
            </a:br>
            <a:endParaRPr lang="en-US" sz="5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Chris </a:t>
            </a:r>
            <a:r>
              <a:rPr lang="en-US" sz="6000" dirty="0"/>
              <a:t>did not see how he could organize write and proofread this paper in only two hours.</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dirty="0" smtClean="0"/>
              <a:t>By </a:t>
            </a:r>
            <a:r>
              <a:rPr lang="en-US" sz="6600" dirty="0"/>
              <a:t>the pilings of the old pier I found four starfish a clam and a sea anemone.</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Yes </a:t>
            </a:r>
            <a:r>
              <a:rPr lang="en-US" sz="6000" dirty="0"/>
              <a:t>Helen did mention that all three of you were coming for lunch.</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523999"/>
          </a:xfrm>
        </p:spPr>
        <p:txBody>
          <a:bodyPr/>
          <a:lstStyle/>
          <a:p>
            <a:r>
              <a:rPr lang="en-US" dirty="0" smtClean="0"/>
              <a:t>Practice</a:t>
            </a:r>
            <a:endParaRPr lang="en-US" dirty="0"/>
          </a:p>
        </p:txBody>
      </p:sp>
      <p:sp>
        <p:nvSpPr>
          <p:cNvPr id="3" name="Subtitle 2"/>
          <p:cNvSpPr>
            <a:spLocks noGrp="1"/>
          </p:cNvSpPr>
          <p:nvPr>
            <p:ph type="subTitle" idx="1"/>
          </p:nvPr>
        </p:nvSpPr>
        <p:spPr>
          <a:xfrm>
            <a:off x="381000" y="1447800"/>
            <a:ext cx="8077200" cy="49530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l"/>
            <a:r>
              <a:rPr lang="en-US" sz="3400" dirty="0">
                <a:solidFill>
                  <a:schemeClr val="tx1"/>
                </a:solidFill>
              </a:rPr>
              <a:t>Do you know how to play lacrosse</a:t>
            </a:r>
          </a:p>
          <a:p>
            <a:pPr algn="l"/>
            <a:r>
              <a:rPr lang="en-US" sz="3400" dirty="0">
                <a:solidFill>
                  <a:schemeClr val="tx1"/>
                </a:solidFill>
              </a:rPr>
              <a:t>On TV last night there was a segment on teams playing lacrosse</a:t>
            </a:r>
          </a:p>
          <a:p>
            <a:pPr algn="l"/>
            <a:r>
              <a:rPr lang="en-US" sz="3400" dirty="0">
                <a:solidFill>
                  <a:schemeClr val="tx1"/>
                </a:solidFill>
              </a:rPr>
              <a:t>What a rough sport lacrosse must be</a:t>
            </a:r>
          </a:p>
          <a:p>
            <a:pPr algn="l"/>
            <a:r>
              <a:rPr lang="en-US" sz="3400" dirty="0">
                <a:solidFill>
                  <a:schemeClr val="tx1"/>
                </a:solidFill>
              </a:rPr>
              <a:t>Did you know that North American Indians developed this game</a:t>
            </a:r>
          </a:p>
          <a:p>
            <a:pPr algn="l"/>
            <a:r>
              <a:rPr lang="en-US" sz="3400" dirty="0">
                <a:solidFill>
                  <a:schemeClr val="tx1"/>
                </a:solidFill>
              </a:rPr>
              <a:t>Before Columbus came to the Americas in A.D. 1492, the Iroquois were playing lacrosse in what is now upper New York State and Canada</a:t>
            </a:r>
          </a:p>
          <a:p>
            <a:pPr algn="l"/>
            <a:r>
              <a:rPr lang="en-US" sz="3400" dirty="0">
                <a:solidFill>
                  <a:schemeClr val="tx1"/>
                </a:solidFill>
              </a:rPr>
              <a:t>Do you realize that this makes lacrosse the oldest organized sport in America</a:t>
            </a:r>
          </a:p>
          <a:p>
            <a:pPr algn="l"/>
            <a:r>
              <a:rPr lang="en-US" sz="3400" dirty="0">
                <a:solidFill>
                  <a:schemeClr val="tx1"/>
                </a:solidFill>
              </a:rPr>
              <a:t>Lacrosse is played by two opposing teams</a:t>
            </a:r>
          </a:p>
          <a:p>
            <a:pPr algn="l"/>
            <a:r>
              <a:rPr lang="en-US" sz="3400" dirty="0">
                <a:solidFill>
                  <a:schemeClr val="tx1"/>
                </a:solidFill>
              </a:rPr>
              <a:t>Use a stick to catch, carry, and throw the ball</a:t>
            </a:r>
          </a:p>
          <a:p>
            <a:pPr algn="l"/>
            <a:r>
              <a:rPr lang="en-US" sz="3400" dirty="0">
                <a:solidFill>
                  <a:schemeClr val="tx1"/>
                </a:solidFill>
              </a:rPr>
              <a:t>The name of the game comes from </a:t>
            </a:r>
            <a:r>
              <a:rPr lang="en-US" sz="3400" i="1" dirty="0">
                <a:solidFill>
                  <a:schemeClr val="tx1"/>
                </a:solidFill>
              </a:rPr>
              <a:t>la crosse</a:t>
            </a:r>
            <a:r>
              <a:rPr lang="en-US" sz="3400" dirty="0">
                <a:solidFill>
                  <a:schemeClr val="tx1"/>
                </a:solidFill>
              </a:rPr>
              <a:t>, French for a bishop’s staff, which the lacrosse stick resembles</a:t>
            </a:r>
          </a:p>
          <a:p>
            <a:pPr algn="l"/>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dirty="0" smtClean="0"/>
              <a:t>I </a:t>
            </a:r>
            <a:r>
              <a:rPr lang="en-US" sz="6600" dirty="0"/>
              <a:t>believe therefore that fraternities are good influences on a college campus.</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6000" dirty="0" smtClean="0"/>
              <a:t>The </a:t>
            </a:r>
            <a:r>
              <a:rPr lang="en-US" sz="6000" dirty="0"/>
              <a:t>girl with the bright friendly smile wore a bright green scarf to celebrate St. Patrick's Day</a:t>
            </a:r>
            <a:r>
              <a:rPr lang="en-US" sz="6000" dirty="0" smtClean="0"/>
              <a:t>.</a:t>
            </a:r>
            <a:endParaRPr lang="en-US" sz="6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As </a:t>
            </a:r>
            <a:r>
              <a:rPr lang="en-US" sz="6000" dirty="0"/>
              <a:t>he read the Chekhov story he became aware of the Russian's genius.</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Dauphin </a:t>
            </a:r>
            <a:r>
              <a:rPr lang="en-US" sz="6000" dirty="0"/>
              <a:t>Island located off the coast of Alabama is a favorite spot for fishing</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She </a:t>
            </a:r>
            <a:r>
              <a:rPr lang="en-US" sz="6000" dirty="0"/>
              <a:t>was as a matter of fact mainly interested in showing off her vocabulary.</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7200" dirty="0" smtClean="0"/>
              <a:t>I </a:t>
            </a:r>
            <a:r>
              <a:rPr lang="en-US" sz="7200" dirty="0"/>
              <a:t>often go to the seashore and collect rocks there.</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Before </a:t>
            </a:r>
            <a:r>
              <a:rPr lang="en-US" sz="6000" dirty="0"/>
              <a:t>reaching the summit the climbers were forced by a storm to turn back.</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Did </a:t>
            </a:r>
            <a:r>
              <a:rPr lang="en-US" sz="6000" dirty="0"/>
              <a:t>you know that James Agee the novelist and poet was also a film critic?</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dirty="0" smtClean="0"/>
              <a:t>Lady </a:t>
            </a:r>
            <a:r>
              <a:rPr lang="en-US" sz="6600" dirty="0"/>
              <a:t>Jane Grey was the queen of England from July 10 1553 to July 19 1553.</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Joseph </a:t>
            </a:r>
            <a:r>
              <a:rPr lang="en-US" sz="6000" dirty="0"/>
              <a:t>registered for English 101 History 204 and Biology 106.</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a:t>
            </a:r>
            <a:endParaRPr lang="en-US" dirty="0"/>
          </a:p>
        </p:txBody>
      </p:sp>
      <p:sp>
        <p:nvSpPr>
          <p:cNvPr id="3" name="Content Placeholder 2"/>
          <p:cNvSpPr>
            <a:spLocks noGrp="1"/>
          </p:cNvSpPr>
          <p:nvPr>
            <p:ph idx="1"/>
          </p:nvPr>
        </p:nvSpPr>
        <p:spPr/>
        <p:txBody>
          <a:bodyPr/>
          <a:lstStyle/>
          <a:p>
            <a:r>
              <a:rPr lang="en-US" dirty="0" smtClean="0"/>
              <a:t>There are three main times to use commas correctly.  90% of the time you will ever have to use a comma will fit under one of these three times.  (Dates, Places, and Quotations aren’t included in these main three.)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5400" dirty="0" smtClean="0"/>
              <a:t>After </a:t>
            </a:r>
            <a:r>
              <a:rPr lang="en-US" sz="5400" dirty="0"/>
              <a:t>discussing "Rain" we agreed that Somerset Maugham could really tell a good story.</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dirty="0" smtClean="0"/>
              <a:t>We </a:t>
            </a:r>
            <a:r>
              <a:rPr lang="en-US" sz="6600" dirty="0"/>
              <a:t>went to Bar Harbor but did not take the ferry to Nova Scotia.</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The </a:t>
            </a:r>
            <a:r>
              <a:rPr lang="en-US" sz="6000" dirty="0"/>
              <a:t>ginkgo tree whose leaves turn bright yellow in the fall came to this country from Asia.</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The </a:t>
            </a:r>
            <a:r>
              <a:rPr lang="en-US" sz="6000" dirty="0"/>
              <a:t>address for the governor's mansion is 391 West Ferry Road Atlanta Georgia.</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dirty="0" smtClean="0"/>
              <a:t>The </a:t>
            </a:r>
            <a:r>
              <a:rPr lang="en-US" sz="6000" dirty="0"/>
              <a:t>address for the governor's mansion is 391 West Ferry Road Atlanta Georgia</a:t>
            </a:r>
            <a:r>
              <a:rPr lang="en-US" sz="6000" dirty="0" smtClean="0"/>
              <a:t>.</a:t>
            </a:r>
            <a:endParaRPr lang="en-US" sz="6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When </a:t>
            </a:r>
            <a:r>
              <a:rPr lang="en-US" sz="6000" dirty="0"/>
              <a:t>the intermission was over the members of the audience moved back to their seats.</a:t>
            </a:r>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Andy </a:t>
            </a:r>
            <a:r>
              <a:rPr lang="en-US" sz="6000" dirty="0"/>
              <a:t>took the elevator to the third floor rushed into the office and asked to see his father.</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When </a:t>
            </a:r>
            <a:r>
              <a:rPr lang="en-US" sz="6000" dirty="0"/>
              <a:t>he stumbled over your feet William was clumsy not rude.</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She </a:t>
            </a:r>
            <a:r>
              <a:rPr lang="en-US" sz="6000" dirty="0"/>
              <a:t>listened to her favorite record with close careful attention.</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6000" dirty="0" smtClean="0"/>
              <a:t>Jillian </a:t>
            </a:r>
            <a:r>
              <a:rPr lang="en-US" sz="6000" dirty="0"/>
              <a:t>who had worked in the dress shop all summer hoped to work there again during the Christmas holidays.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a:t>1. Use commas to separate independent clauses when they are joined by any of these seven coordinating conjunctions: </a:t>
            </a:r>
            <a:r>
              <a:rPr lang="en-US" i="1" dirty="0"/>
              <a:t>and, but, for, or, nor, so, yet</a:t>
            </a:r>
            <a:r>
              <a:rPr lang="en-US" i="1" dirty="0" smtClean="0"/>
              <a:t>.</a:t>
            </a:r>
          </a:p>
          <a:p>
            <a:r>
              <a:rPr lang="en-US" dirty="0" smtClean="0"/>
              <a:t>Mapleton Jr. High School is just like the Justice League Watchtower, for they are both full of superheroes.</a:t>
            </a:r>
          </a:p>
          <a:p>
            <a:r>
              <a:rPr lang="en-US" dirty="0" smtClean="0"/>
              <a:t>Both hobbits and Mrs. Adams are short, but Mrs. Adams is not a hobbit.</a:t>
            </a:r>
          </a:p>
          <a:p>
            <a:r>
              <a:rPr lang="en-US" dirty="0" smtClean="0"/>
              <a:t>Batman refuses to kill people, so he is allowed to be a cartoon.</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6000" dirty="0" smtClean="0"/>
              <a:t>Go </a:t>
            </a:r>
            <a:r>
              <a:rPr lang="en-US" sz="6000" dirty="0"/>
              <a:t>the first traffic light turn left and then look for a yellow brick building on the north side of the street.</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dirty="0" smtClean="0"/>
              <a:t>After </a:t>
            </a:r>
            <a:r>
              <a:rPr lang="en-US" sz="6000" dirty="0"/>
              <a:t>eating the dog's dinner Frisbee ate his own</a:t>
            </a:r>
            <a:r>
              <a:rPr lang="en-US" sz="6000" dirty="0" smtClean="0"/>
              <a:t>.</a:t>
            </a:r>
            <a:endParaRPr lang="en-US" sz="6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6000" dirty="0" smtClean="0"/>
              <a:t>"</a:t>
            </a:r>
            <a:r>
              <a:rPr lang="en-US" sz="6000" dirty="0"/>
              <a:t>Oh no," Max exclaimed "I think that Dr. Holmes was referring to Eliot the novelist not Eliot the poet."</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Below </a:t>
            </a:r>
            <a:r>
              <a:rPr lang="en-US" sz="6000" dirty="0"/>
              <a:t>the fields stretched out in a hundred shades of green.</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To </a:t>
            </a:r>
            <a:r>
              <a:rPr lang="en-US" sz="6000" dirty="0"/>
              <a:t>understand the purpose of the course the student needs to read the syllabus.</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000" dirty="0" smtClean="0"/>
              <a:t>All </a:t>
            </a:r>
            <a:r>
              <a:rPr lang="en-US" sz="6000" dirty="0"/>
              <a:t>students are eligible to receive tickets but must go to the athletic office to pick them up.</a:t>
            </a:r>
          </a:p>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dirty="0" smtClean="0"/>
              <a:t>Thomas </a:t>
            </a:r>
            <a:r>
              <a:rPr lang="en-US" sz="5400" dirty="0"/>
              <a:t>Paine's pamphlet appeared in Philadelphia Pennsylvania on January 9 1776.</a:t>
            </a:r>
          </a:p>
          <a:p>
            <a:pPr>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6600" dirty="0" smtClean="0"/>
              <a:t>You </a:t>
            </a:r>
            <a:r>
              <a:rPr lang="en-US" sz="6600" dirty="0"/>
              <a:t>don't want any more hamburgers do you?</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2. </a:t>
            </a:r>
            <a:r>
              <a:rPr lang="en-US" dirty="0"/>
              <a:t>Use commas to separate three or more words, phrases, or clauses written in a series</a:t>
            </a:r>
            <a:r>
              <a:rPr lang="en-US" dirty="0" smtClean="0"/>
              <a:t>.</a:t>
            </a:r>
          </a:p>
          <a:p>
            <a:r>
              <a:rPr lang="en-US" dirty="0" smtClean="0"/>
              <a:t>Ms. Tippetts likes reading, writing, and planning her hostile world takeover.</a:t>
            </a:r>
          </a:p>
          <a:p>
            <a:r>
              <a:rPr lang="en-US" dirty="0" smtClean="0"/>
              <a:t>Bugs Bunny eats carrots, carrot cake, and carrot cassorole.</a:t>
            </a:r>
          </a:p>
          <a:p>
            <a:r>
              <a:rPr lang="en-US" dirty="0" smtClean="0"/>
              <a:t>My favorite movies are </a:t>
            </a:r>
            <a:r>
              <a:rPr lang="en-US" i="1" dirty="0" smtClean="0"/>
              <a:t>The Avengers</a:t>
            </a:r>
            <a:r>
              <a:rPr lang="en-US" dirty="0" smtClean="0"/>
              <a:t>, </a:t>
            </a:r>
            <a:r>
              <a:rPr lang="en-US" i="1" dirty="0" smtClean="0"/>
              <a:t>Les Miserables</a:t>
            </a:r>
            <a:r>
              <a:rPr lang="en-US" dirty="0" smtClean="0"/>
              <a:t>, and </a:t>
            </a:r>
            <a:r>
              <a:rPr lang="en-US" i="1" dirty="0" smtClean="0"/>
              <a:t>Life of Pi</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3. Use commas where there is a natural pause.</a:t>
            </a:r>
          </a:p>
          <a:p>
            <a:pPr lvl="1"/>
            <a:r>
              <a:rPr lang="en-US" dirty="0" smtClean="0"/>
              <a:t>A. </a:t>
            </a:r>
            <a:r>
              <a:rPr lang="en-US" dirty="0"/>
              <a:t>Use commas after introductory a) clauses, b) phrases, or c) words that come before the main clause</a:t>
            </a:r>
            <a:r>
              <a:rPr lang="en-US" dirty="0" smtClean="0"/>
              <a:t>.</a:t>
            </a:r>
          </a:p>
          <a:p>
            <a:pPr lvl="2"/>
            <a:r>
              <a:rPr lang="en-US" dirty="0" smtClean="0"/>
              <a:t>First, you put your right foot in.</a:t>
            </a:r>
          </a:p>
          <a:p>
            <a:pPr lvl="2"/>
            <a:r>
              <a:rPr lang="en-US" dirty="0" smtClean="0"/>
              <a:t>Then, you put your right foot out.</a:t>
            </a:r>
          </a:p>
          <a:p>
            <a:pPr lvl="2"/>
            <a:r>
              <a:rPr lang="en-US" dirty="0" smtClean="0"/>
              <a:t>Lastly, you shake it all about.</a:t>
            </a:r>
          </a:p>
          <a:p>
            <a:pPr lvl="2">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3. Use commas where there is a natural pause.</a:t>
            </a:r>
          </a:p>
          <a:p>
            <a:pPr lvl="1"/>
            <a:r>
              <a:rPr lang="en-US" dirty="0" smtClean="0"/>
              <a:t>B. </a:t>
            </a:r>
            <a:r>
              <a:rPr lang="en-US" dirty="0"/>
              <a:t>Use a pair of commas in the middle of a sentence to set off clauses, phrases, and words that are not essential to the meaning of the sentence. Use one comma before to indicate the beginning of the pause and one at the end to indicate the end of the </a:t>
            </a:r>
            <a:r>
              <a:rPr lang="en-US" dirty="0" smtClean="0"/>
              <a:t>pause</a:t>
            </a:r>
          </a:p>
          <a:p>
            <a:pPr lvl="2"/>
            <a:r>
              <a:rPr lang="en-US" dirty="0" smtClean="0"/>
              <a:t>Chelsea, Mr. Chappell’s beautiful wife, is very talented.</a:t>
            </a:r>
          </a:p>
          <a:p>
            <a:pPr lvl="2"/>
            <a:r>
              <a:rPr lang="en-US" dirty="0" smtClean="0"/>
              <a:t>The Legend of Zelda, which is my favorite video game, tests your skill with the sword and your brain.</a:t>
            </a:r>
          </a:p>
          <a:p>
            <a:pPr lvl="2"/>
            <a:r>
              <a:rPr lang="en-US" dirty="0" smtClean="0"/>
              <a:t>Rugby, which is very similar to football, is a game with lots of injuries.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3. Use commas where there is a natural pause.</a:t>
            </a:r>
          </a:p>
          <a:p>
            <a:pPr lvl="1"/>
            <a:r>
              <a:rPr lang="en-US" dirty="0" smtClean="0"/>
              <a:t>C. </a:t>
            </a:r>
            <a:r>
              <a:rPr lang="en-US" dirty="0"/>
              <a:t>Use commas to separate two or more coordinate adjectives that describe the same noun. Be sure never to add an extra comma between the final adjective and the noun itself or to use commas with non-coordinate </a:t>
            </a:r>
            <a:r>
              <a:rPr lang="en-US" dirty="0" smtClean="0"/>
              <a:t>adjectives.</a:t>
            </a:r>
          </a:p>
          <a:p>
            <a:pPr lvl="2"/>
            <a:r>
              <a:rPr lang="en-US" dirty="0" smtClean="0"/>
              <a:t>Bella’s pale, emotional, and needy boyfriend is somehow attractive to her.</a:t>
            </a:r>
          </a:p>
          <a:p>
            <a:pPr lvl="2"/>
            <a:r>
              <a:rPr lang="en-US" dirty="0" smtClean="0"/>
              <a:t>My very educated, talented mother just made us pizza.</a:t>
            </a:r>
          </a:p>
          <a:p>
            <a:pPr lvl="2"/>
            <a:r>
              <a:rPr lang="en-US" dirty="0" smtClean="0"/>
              <a:t>Tony Stark’s  clever, loyal butler is named Jarvis.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1389</Words>
  <Application>Microsoft Office PowerPoint</Application>
  <PresentationFormat>On-screen Show (4:3)</PresentationFormat>
  <Paragraphs>96</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End Punctuation and Comma Review</vt:lpstr>
      <vt:lpstr>End Punctuation</vt:lpstr>
      <vt:lpstr>Practice</vt:lpstr>
      <vt:lpstr>Commas</vt:lpstr>
      <vt:lpstr>Slide 5</vt:lpstr>
      <vt:lpstr>Slide 6</vt:lpstr>
      <vt:lpstr>Slide 7</vt:lpstr>
      <vt:lpstr>Slide 8</vt:lpstr>
      <vt:lpstr>Slide 9</vt:lpstr>
      <vt:lpstr>Comma Collision! Rules:</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Company>Nebo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Punctuation and Comma Review</dc:title>
  <dc:creator>Windows User</dc:creator>
  <cp:lastModifiedBy>Windows User</cp:lastModifiedBy>
  <cp:revision>8</cp:revision>
  <dcterms:created xsi:type="dcterms:W3CDTF">2013-01-06T22:00:26Z</dcterms:created>
  <dcterms:modified xsi:type="dcterms:W3CDTF">2013-04-12T23:35:15Z</dcterms:modified>
</cp:coreProperties>
</file>