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4/12/2013 5:36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4/12/2013 5:36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4/12/2013 5:36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4/12/2013 5:36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4/12/2013 5:36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4/12/2013 5:36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Semicolons &amp; Colons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 can use semicolons and colons correctly in writing.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(</a:t>
            </a:r>
            <a:r>
              <a:rPr lang="en-US" dirty="0" smtClean="0">
                <a:sym typeface="Wingdings" pitchFamily="2" charset="2"/>
              </a:rPr>
              <a:t>:)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2A. 10</a:t>
            </a:r>
            <a:r>
              <a:rPr lang="en-US" b="1" u="sng" dirty="0" smtClean="0"/>
              <a:t>:</a:t>
            </a:r>
            <a:r>
              <a:rPr lang="en-US" dirty="0" smtClean="0"/>
              <a:t>30 A.M. 		6</a:t>
            </a:r>
            <a:r>
              <a:rPr lang="en-US" b="1" u="sng" dirty="0" smtClean="0"/>
              <a:t>:</a:t>
            </a:r>
            <a:r>
              <a:rPr lang="en-US" dirty="0" smtClean="0"/>
              <a:t>00 P.M.</a:t>
            </a:r>
          </a:p>
          <a:p>
            <a:pPr>
              <a:buNone/>
            </a:pPr>
            <a:r>
              <a:rPr lang="en-US" dirty="0" smtClean="0"/>
              <a:t>2B. The Hobbit</a:t>
            </a:r>
            <a:r>
              <a:rPr lang="en-US" b="1" u="sng" dirty="0" smtClean="0"/>
              <a:t>:</a:t>
            </a:r>
            <a:r>
              <a:rPr lang="en-US" dirty="0" smtClean="0"/>
              <a:t> An Unexpected Journey</a:t>
            </a:r>
          </a:p>
          <a:p>
            <a:pPr>
              <a:buNone/>
            </a:pPr>
            <a:r>
              <a:rPr lang="en-US" dirty="0" smtClean="0"/>
              <a:t>2C. Dear Dr. Evil</a:t>
            </a:r>
            <a:r>
              <a:rPr lang="en-US" b="1" u="sng" dirty="0" smtClean="0"/>
              <a:t>:</a:t>
            </a:r>
            <a:r>
              <a:rPr lang="en-US" dirty="0" smtClean="0"/>
              <a:t>		To Whom It May Concern</a:t>
            </a:r>
            <a:r>
              <a:rPr lang="en-US" b="1" u="sng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(;)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14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1A. Use a semicolon between independent clauses that are “closely” related in meaning </a:t>
            </a:r>
            <a:r>
              <a:rPr lang="en-US" u="sng" dirty="0" smtClean="0"/>
              <a:t>if they are not joined by FANBOYS</a:t>
            </a:r>
            <a:r>
              <a:rPr lang="en-US" dirty="0" smtClean="0"/>
              <a:t>. (for, and, nor, but, or, yet, so)</a:t>
            </a:r>
          </a:p>
          <a:p>
            <a:pPr lvl="1"/>
            <a:r>
              <a:rPr lang="en-US" dirty="0" smtClean="0"/>
              <a:t>First, I had a sandwich and a glass of milk</a:t>
            </a:r>
            <a:r>
              <a:rPr lang="en-US" b="1" u="sng" dirty="0" smtClean="0"/>
              <a:t>, and</a:t>
            </a:r>
            <a:r>
              <a:rPr lang="en-US" dirty="0" smtClean="0"/>
              <a:t> then I called you for the homework assignment.</a:t>
            </a:r>
          </a:p>
          <a:p>
            <a:pPr lvl="1"/>
            <a:r>
              <a:rPr lang="en-US" dirty="0" smtClean="0"/>
              <a:t>First, I had a sandwich and a glass of milk</a:t>
            </a:r>
            <a:r>
              <a:rPr lang="en-US" b="1" u="sng" dirty="0" smtClean="0"/>
              <a:t>;</a:t>
            </a:r>
            <a:r>
              <a:rPr lang="en-US" dirty="0" smtClean="0"/>
              <a:t> then I called you for the homework assignment.</a:t>
            </a:r>
          </a:p>
          <a:p>
            <a:pPr lvl="1"/>
            <a:r>
              <a:rPr lang="en-US" dirty="0" smtClean="0"/>
              <a:t>Patty likes to act</a:t>
            </a:r>
            <a:r>
              <a:rPr lang="en-US" b="1" u="sng" dirty="0" smtClean="0"/>
              <a:t>, but</a:t>
            </a:r>
            <a:r>
              <a:rPr lang="en-US" dirty="0" smtClean="0"/>
              <a:t> her sister gets stage fright.</a:t>
            </a:r>
          </a:p>
          <a:p>
            <a:pPr lvl="1"/>
            <a:r>
              <a:rPr lang="en-US" dirty="0" smtClean="0"/>
              <a:t>Patty likes to act</a:t>
            </a:r>
            <a:r>
              <a:rPr lang="en-US" b="1" u="sng" dirty="0" smtClean="0"/>
              <a:t>;</a:t>
            </a:r>
            <a:r>
              <a:rPr lang="en-US" dirty="0" smtClean="0"/>
              <a:t> her sister gets stage fright.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114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600" dirty="0" smtClean="0"/>
              <a:t>1B. Use a semicolon to take the place of a period to join two or more clauses that are closely related.</a:t>
            </a:r>
          </a:p>
          <a:p>
            <a:pPr lvl="1"/>
            <a:r>
              <a:rPr lang="en-US" sz="6600" dirty="0" smtClean="0"/>
              <a:t>Manuel looked out at the downpour</a:t>
            </a:r>
            <a:r>
              <a:rPr lang="en-US" sz="6600" b="1" u="sng" dirty="0" smtClean="0"/>
              <a:t>.</a:t>
            </a:r>
            <a:r>
              <a:rPr lang="en-US" sz="6600" b="1" i="1" u="sng" dirty="0" smtClean="0"/>
              <a:t> </a:t>
            </a:r>
            <a:r>
              <a:rPr lang="en-US" sz="6600" b="1" u="sng" dirty="0" smtClean="0"/>
              <a:t>T</a:t>
            </a:r>
            <a:r>
              <a:rPr lang="en-US" sz="6600" dirty="0" smtClean="0"/>
              <a:t>hen he put on his raincoat and boots. {Two simple sentences}</a:t>
            </a:r>
          </a:p>
          <a:p>
            <a:pPr lvl="1"/>
            <a:r>
              <a:rPr lang="en-US" sz="6600" dirty="0" smtClean="0"/>
              <a:t>Manuel looked out at the downpour; then he put on his raincoat and boots. {One compound sentence}</a:t>
            </a:r>
          </a:p>
          <a:p>
            <a:pPr lvl="1"/>
            <a:r>
              <a:rPr lang="en-US" sz="6600" dirty="0" smtClean="0"/>
              <a:t>Rain soaked the earth</a:t>
            </a:r>
            <a:r>
              <a:rPr lang="en-US" sz="6600" b="1" i="1" u="sng" dirty="0" smtClean="0"/>
              <a:t>.</a:t>
            </a:r>
            <a:r>
              <a:rPr lang="en-US" sz="6600" b="1" u="sng" dirty="0" smtClean="0"/>
              <a:t> P</a:t>
            </a:r>
            <a:r>
              <a:rPr lang="en-US" sz="6600" dirty="0" smtClean="0"/>
              <a:t>lants became green</a:t>
            </a:r>
            <a:r>
              <a:rPr lang="en-US" sz="6600" b="1" u="sng" dirty="0" smtClean="0"/>
              <a:t>. F</a:t>
            </a:r>
            <a:r>
              <a:rPr lang="en-US" sz="6600" dirty="0" smtClean="0"/>
              <a:t>ragrant flowers bloomed. {3 simple sentences}</a:t>
            </a:r>
          </a:p>
          <a:p>
            <a:pPr lvl="1"/>
            <a:r>
              <a:rPr lang="en-US" sz="6600" dirty="0" smtClean="0"/>
              <a:t>Rain soaked the earth; plants became green; fragrant flowers bloomed. {One compound sentence}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153400" cy="640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Use a semicolon to join independent clauses that are “closely” related in meaning.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(;)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Commonly used conjunctive adverbs</a:t>
            </a:r>
          </a:p>
          <a:p>
            <a:pPr marL="273050" lvl="1" indent="-273050"/>
            <a:r>
              <a:rPr lang="en-US" dirty="0" smtClean="0"/>
              <a:t>accordingly</a:t>
            </a:r>
          </a:p>
          <a:p>
            <a:pPr marL="273050" lvl="1" indent="-273050"/>
            <a:r>
              <a:rPr lang="en-US" dirty="0" smtClean="0"/>
              <a:t>also</a:t>
            </a:r>
          </a:p>
          <a:p>
            <a:pPr marL="273050" lvl="1" indent="-273050"/>
            <a:r>
              <a:rPr lang="en-US" dirty="0" smtClean="0"/>
              <a:t>furthermore</a:t>
            </a:r>
          </a:p>
          <a:p>
            <a:pPr marL="273050" lvl="1" indent="-273050"/>
            <a:r>
              <a:rPr lang="en-US" dirty="0" smtClean="0"/>
              <a:t>besides</a:t>
            </a:r>
          </a:p>
          <a:p>
            <a:pPr marL="273050" lvl="1" indent="-273050"/>
            <a:r>
              <a:rPr lang="en-US" dirty="0" smtClean="0"/>
              <a:t>consequently</a:t>
            </a:r>
          </a:p>
          <a:p>
            <a:pPr marL="273050" lvl="1" indent="-273050"/>
            <a:r>
              <a:rPr lang="en-US" dirty="0" smtClean="0"/>
              <a:t>furthermore</a:t>
            </a:r>
          </a:p>
          <a:p>
            <a:pPr marL="273050" lvl="1" indent="-273050"/>
            <a:r>
              <a:rPr lang="en-US" dirty="0" smtClean="0"/>
              <a:t>meanwhile</a:t>
            </a:r>
          </a:p>
          <a:p>
            <a:pPr marL="273050" lvl="1" indent="-273050"/>
            <a:r>
              <a:rPr lang="en-US" dirty="0" smtClean="0"/>
              <a:t>moreover</a:t>
            </a:r>
          </a:p>
          <a:p>
            <a:pPr marL="273050" lvl="1" indent="-273050"/>
            <a:r>
              <a:rPr lang="en-US" dirty="0" smtClean="0"/>
              <a:t>nevertheless </a:t>
            </a:r>
          </a:p>
          <a:p>
            <a:pPr marL="273050" lvl="1" indent="-273050"/>
            <a:r>
              <a:rPr lang="en-US" dirty="0" smtClean="0"/>
              <a:t>next</a:t>
            </a:r>
          </a:p>
          <a:p>
            <a:pPr marL="273050" lvl="1" indent="-273050"/>
            <a:r>
              <a:rPr lang="en-US" dirty="0" smtClean="0"/>
              <a:t>otherwise</a:t>
            </a:r>
          </a:p>
          <a:p>
            <a:pPr marL="273050" lvl="1" indent="-273050"/>
            <a:r>
              <a:rPr lang="en-US" dirty="0" smtClean="0"/>
              <a:t>still</a:t>
            </a:r>
          </a:p>
          <a:p>
            <a:pPr marL="273050" lvl="1" indent="-273050"/>
            <a:r>
              <a:rPr lang="en-US" dirty="0" smtClean="0"/>
              <a:t>then</a:t>
            </a:r>
          </a:p>
          <a:p>
            <a:pPr marL="273050" lvl="1" indent="-273050"/>
            <a:r>
              <a:rPr lang="en-US" dirty="0" smtClean="0"/>
              <a:t>therefore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Commonly used transitional expressions</a:t>
            </a:r>
          </a:p>
          <a:p>
            <a:pPr lvl="1"/>
            <a:r>
              <a:rPr lang="en-US" dirty="0" smtClean="0"/>
              <a:t>as a result</a:t>
            </a:r>
          </a:p>
          <a:p>
            <a:pPr lvl="1"/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for instance</a:t>
            </a:r>
          </a:p>
          <a:p>
            <a:pPr lvl="1"/>
            <a:r>
              <a:rPr lang="en-US" dirty="0" smtClean="0"/>
              <a:t>in addition</a:t>
            </a:r>
          </a:p>
          <a:p>
            <a:pPr lvl="1"/>
            <a:r>
              <a:rPr lang="en-US" dirty="0" smtClean="0"/>
              <a:t>in fact</a:t>
            </a:r>
          </a:p>
          <a:p>
            <a:pPr lvl="1"/>
            <a:r>
              <a:rPr lang="en-US" dirty="0" smtClean="0"/>
              <a:t>that is</a:t>
            </a:r>
          </a:p>
          <a:p>
            <a:pPr lvl="1"/>
            <a:r>
              <a:rPr lang="en-US" dirty="0" smtClean="0"/>
              <a:t>on the other hand</a:t>
            </a:r>
          </a:p>
          <a:p>
            <a:pPr lvl="1"/>
            <a:r>
              <a:rPr lang="en-US" dirty="0" smtClean="0"/>
              <a:t>in other words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077200" cy="640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2. Use a semicolon between independent clauses joined by a conjunctive adverb or transitional expression.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Katniss</a:t>
            </a:r>
            <a:r>
              <a:rPr lang="en-US" dirty="0" smtClean="0"/>
              <a:t> felt scared</a:t>
            </a:r>
            <a:r>
              <a:rPr lang="en-US" b="1" u="sng" dirty="0" smtClean="0"/>
              <a:t>; however,</a:t>
            </a:r>
            <a:r>
              <a:rPr lang="en-US" dirty="0" smtClean="0"/>
              <a:t> she soon made a new friend. </a:t>
            </a:r>
          </a:p>
          <a:p>
            <a:r>
              <a:rPr lang="en-US" dirty="0" smtClean="0"/>
              <a:t>My pet dragon does unusual tricks</a:t>
            </a:r>
            <a:r>
              <a:rPr lang="en-US" b="1" u="sng" dirty="0" smtClean="0"/>
              <a:t>; for example</a:t>
            </a:r>
            <a:r>
              <a:rPr lang="en-US" dirty="0" smtClean="0"/>
              <a:t>, he rings a bell and says, “Wow.”</a:t>
            </a:r>
          </a:p>
          <a:p>
            <a:pPr>
              <a:buNone/>
            </a:pPr>
            <a:r>
              <a:rPr lang="en-US" dirty="0" smtClean="0"/>
              <a:t>*Notice that the conjunctive adverb or transitional phrase is preceded by a semicolon (;) and followed by a comma (,).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(;)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077200" cy="3581400"/>
          </a:xfrm>
        </p:spPr>
        <p:txBody>
          <a:bodyPr/>
          <a:lstStyle/>
          <a:p>
            <a:r>
              <a:rPr lang="en-US" dirty="0" smtClean="0"/>
              <a:t>Alana, Eric, and Kim voted for Black Widow; and Scott, Roland, and Vanessa voted for Tony Stark. </a:t>
            </a:r>
          </a:p>
          <a:p>
            <a:r>
              <a:rPr lang="en-US" dirty="0" smtClean="0"/>
              <a:t>Scanning the horizon for the source of the whirring sound, Peter Parker saw a huge, green cloud traveling his direction; and, suddenly recognizing what it was, he knew that the city would be eaten by a horde of man-eating grasshoppers.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07720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3. A semicolon, instead of a comma, may be needed to separate independent clauses joined by a coordinating conjunction when the clauses already contain commas.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(;)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0772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would like to introduce Iron Man, the machine; Bruce Banner, the scientist; Thor, the god; Black Widow and Hawkeye, the mere mortals.</a:t>
            </a:r>
          </a:p>
          <a:p>
            <a:r>
              <a:rPr lang="en-US" dirty="0" smtClean="0"/>
              <a:t>I have traveled to Boston, Massachusetts; New York, New York; Quantico, Virginia; Orlando, Florida; and Santa Cruz, California this year.</a:t>
            </a:r>
          </a:p>
          <a:p>
            <a:r>
              <a:rPr lang="en-US" dirty="0" smtClean="0"/>
              <a:t>The Superhero Club will meet on Wednesday, September 12; Wednesday, September 19; and Tuesday, September 25.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077200" cy="640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4. Use a semicolon between items in a series if the series contains commas.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Colon (:)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1A. Use a colon before a list of items, especially after expressions like “the following” and “as follows”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600" y="1752600"/>
            <a:ext cx="8077200" cy="640080"/>
          </a:xfrm>
        </p:spPr>
        <p:txBody>
          <a:bodyPr/>
          <a:lstStyle/>
          <a:p>
            <a:r>
              <a:rPr lang="en-US" smtClean="0"/>
              <a:t>1. Use a colon to mean “note what follows”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36576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1B. Use a colon before a long, formal statement or a long quotation.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48768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1C. Use a colon between independent clauses when the second clause explains or restates the idea of the first clause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(</a:t>
            </a:r>
            <a:r>
              <a:rPr lang="en-US" dirty="0" smtClean="0">
                <a:sym typeface="Wingdings" pitchFamily="2" charset="2"/>
              </a:rPr>
              <a:t>:)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1A. You will need to bring </a:t>
            </a:r>
            <a:r>
              <a:rPr lang="en-US" b="1" u="sng" dirty="0" smtClean="0"/>
              <a:t>the following equipment:</a:t>
            </a:r>
            <a:r>
              <a:rPr lang="en-US" dirty="0" smtClean="0"/>
              <a:t> a bow and arrow, lots of arrows, and a huge ego.</a:t>
            </a:r>
          </a:p>
          <a:p>
            <a:pPr>
              <a:buNone/>
            </a:pPr>
            <a:r>
              <a:rPr lang="en-US" dirty="0" smtClean="0"/>
              <a:t>1B. Tony Stark had this to say</a:t>
            </a:r>
            <a:r>
              <a:rPr lang="en-US" b="1" u="sng" dirty="0" smtClean="0"/>
              <a:t>:</a:t>
            </a:r>
            <a:r>
              <a:rPr lang="en-US" dirty="0" smtClean="0"/>
              <a:t> “I had my eyes opened. I came to realize that I had more to offer this world than just making things that blow up. And that is why, effective immediately, I am shutting down the weapons manufacturing division of Stark Industries.”</a:t>
            </a:r>
          </a:p>
          <a:p>
            <a:pPr>
              <a:buNone/>
            </a:pPr>
            <a:r>
              <a:rPr lang="en-US" dirty="0" smtClean="0"/>
              <a:t>1C. Thor had many qualities</a:t>
            </a:r>
            <a:r>
              <a:rPr lang="en-US" b="1" u="sng" dirty="0" smtClean="0"/>
              <a:t>:</a:t>
            </a:r>
            <a:r>
              <a:rPr lang="en-US" dirty="0" smtClean="0"/>
              <a:t> He had a quick temper, was a fierce fighter, and was a great protector.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Colon (:)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2A. Use a colon between the hour and the minute.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600" y="1752600"/>
            <a:ext cx="8077200" cy="640080"/>
          </a:xfrm>
        </p:spPr>
        <p:txBody>
          <a:bodyPr/>
          <a:lstStyle/>
          <a:p>
            <a:r>
              <a:rPr lang="en-US" dirty="0" smtClean="0"/>
              <a:t>2. Use a colon in certain conventional situations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36576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2B. Use a colon between titles and subtitles.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4876800"/>
            <a:ext cx="8077200" cy="121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2C. Use a colon after the salutation of a business letter.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802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AcademicPresentation2</vt:lpstr>
      <vt:lpstr>Semicolons &amp; Colons </vt:lpstr>
      <vt:lpstr>Semicolon (;) Rules</vt:lpstr>
      <vt:lpstr>Semicolon (;) Rules</vt:lpstr>
      <vt:lpstr>Rule 2 Examples</vt:lpstr>
      <vt:lpstr>Semicolon (;) Rules</vt:lpstr>
      <vt:lpstr>Semicolon (;) Rules</vt:lpstr>
      <vt:lpstr>Colon (:) Rules</vt:lpstr>
      <vt:lpstr>Colon (:) Examples</vt:lpstr>
      <vt:lpstr>Colon (:) Rules</vt:lpstr>
      <vt:lpstr>Colon (:)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2013-01-07T23:32:24Z</dcterms:created>
  <dcterms:modified xsi:type="dcterms:W3CDTF">2013-04-12T23:36:07Z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